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58" r:id="rId4"/>
    <p:sldId id="264" r:id="rId5"/>
    <p:sldId id="267" r:id="rId6"/>
    <p:sldId id="265" r:id="rId7"/>
    <p:sldId id="259" r:id="rId8"/>
    <p:sldId id="268" r:id="rId9"/>
    <p:sldId id="276" r:id="rId10"/>
    <p:sldId id="266" r:id="rId11"/>
    <p:sldId id="270" r:id="rId12"/>
    <p:sldId id="273" r:id="rId13"/>
    <p:sldId id="271" r:id="rId14"/>
    <p:sldId id="277" r:id="rId15"/>
    <p:sldId id="272" r:id="rId16"/>
    <p:sldId id="274" r:id="rId17"/>
    <p:sldId id="261" r:id="rId18"/>
    <p:sldId id="262" r:id="rId19"/>
    <p:sldId id="275"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21" autoAdjust="0"/>
  </p:normalViewPr>
  <p:slideViewPr>
    <p:cSldViewPr>
      <p:cViewPr>
        <p:scale>
          <a:sx n="75" d="100"/>
          <a:sy n="75" d="100"/>
        </p:scale>
        <p:origin x="-107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606A1-50E3-413A-A5A7-4BEFA34B4FEF}" type="datetimeFigureOut">
              <a:rPr lang="en-US" smtClean="0"/>
              <a:t>6/13/2018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2CAE0-4CD6-4832-92C5-069C66F1A0D3}" type="slidenum">
              <a:rPr lang="en-US" smtClean="0"/>
              <a:t>‹#›</a:t>
            </a:fld>
            <a:endParaRPr lang="en-US"/>
          </a:p>
        </p:txBody>
      </p:sp>
    </p:spTree>
    <p:extLst>
      <p:ext uri="{BB962C8B-B14F-4D97-AF65-F5344CB8AC3E}">
        <p14:creationId xmlns:p14="http://schemas.microsoft.com/office/powerpoint/2010/main" val="16303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I will present to you my project about “Studying…”</a:t>
            </a:r>
          </a:p>
          <a:p>
            <a:r>
              <a:rPr lang="en-US" baseline="0" dirty="0" smtClean="0"/>
              <a:t>This project is under the supervising of professor Fabrice</a:t>
            </a:r>
          </a:p>
        </p:txBody>
      </p:sp>
      <p:sp>
        <p:nvSpPr>
          <p:cNvPr id="4" name="Slide Number Placeholder 3"/>
          <p:cNvSpPr>
            <a:spLocks noGrp="1"/>
          </p:cNvSpPr>
          <p:nvPr>
            <p:ph type="sldNum" sz="quarter" idx="10"/>
          </p:nvPr>
        </p:nvSpPr>
        <p:spPr/>
        <p:txBody>
          <a:bodyPr/>
          <a:lstStyle/>
          <a:p>
            <a:fld id="{7192CAE0-4CD6-4832-92C5-069C66F1A0D3}" type="slidenum">
              <a:rPr lang="en-US" smtClean="0"/>
              <a:t>1</a:t>
            </a:fld>
            <a:endParaRPr lang="en-US"/>
          </a:p>
        </p:txBody>
      </p:sp>
    </p:spTree>
    <p:extLst>
      <p:ext uri="{BB962C8B-B14F-4D97-AF65-F5344CB8AC3E}">
        <p14:creationId xmlns:p14="http://schemas.microsoft.com/office/powerpoint/2010/main" val="341142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more thing,</a:t>
            </a:r>
          </a:p>
          <a:p>
            <a:r>
              <a:rPr lang="en-US" baseline="0" dirty="0" smtClean="0"/>
              <a:t>As mentioned above, the 8 nearby warps will be handle by the same SM. But some time they may share the task with other SM in the same group.</a:t>
            </a:r>
            <a:endParaRPr lang="en-US" dirty="0"/>
          </a:p>
        </p:txBody>
      </p:sp>
      <p:sp>
        <p:nvSpPr>
          <p:cNvPr id="4" name="Slide Number Placeholder 3"/>
          <p:cNvSpPr>
            <a:spLocks noGrp="1"/>
          </p:cNvSpPr>
          <p:nvPr>
            <p:ph type="sldNum" sz="quarter" idx="10"/>
          </p:nvPr>
        </p:nvSpPr>
        <p:spPr/>
        <p:txBody>
          <a:bodyPr/>
          <a:lstStyle/>
          <a:p>
            <a:fld id="{7192CAE0-4CD6-4832-92C5-069C66F1A0D3}" type="slidenum">
              <a:rPr lang="en-US" smtClean="0"/>
              <a:t>15</a:t>
            </a:fld>
            <a:endParaRPr lang="en-US"/>
          </a:p>
        </p:txBody>
      </p:sp>
    </p:spTree>
    <p:extLst>
      <p:ext uri="{BB962C8B-B14F-4D97-AF65-F5344CB8AC3E}">
        <p14:creationId xmlns:p14="http://schemas.microsoft.com/office/powerpoint/2010/main" val="368396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highlight</a:t>
            </a:r>
            <a:r>
              <a:rPr lang="en-US" baseline="0" dirty="0" smtClean="0"/>
              <a:t> the relation between the warps in the same tile, we propose “coloring”</a:t>
            </a:r>
          </a:p>
        </p:txBody>
      </p:sp>
      <p:sp>
        <p:nvSpPr>
          <p:cNvPr id="4" name="Slide Number Placeholder 3"/>
          <p:cNvSpPr>
            <a:spLocks noGrp="1"/>
          </p:cNvSpPr>
          <p:nvPr>
            <p:ph type="sldNum" sz="quarter" idx="10"/>
          </p:nvPr>
        </p:nvSpPr>
        <p:spPr/>
        <p:txBody>
          <a:bodyPr/>
          <a:lstStyle/>
          <a:p>
            <a:fld id="{7192CAE0-4CD6-4832-92C5-069C66F1A0D3}" type="slidenum">
              <a:rPr lang="en-US" smtClean="0"/>
              <a:t>16</a:t>
            </a:fld>
            <a:endParaRPr lang="en-US"/>
          </a:p>
        </p:txBody>
      </p:sp>
    </p:spTree>
    <p:extLst>
      <p:ext uri="{BB962C8B-B14F-4D97-AF65-F5344CB8AC3E}">
        <p14:creationId xmlns:p14="http://schemas.microsoft.com/office/powerpoint/2010/main" val="135712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this is the outline of the presentation:</a:t>
            </a:r>
            <a:endParaRPr lang="en-US" dirty="0"/>
          </a:p>
        </p:txBody>
      </p:sp>
      <p:sp>
        <p:nvSpPr>
          <p:cNvPr id="4" name="Slide Number Placeholder 3"/>
          <p:cNvSpPr>
            <a:spLocks noGrp="1"/>
          </p:cNvSpPr>
          <p:nvPr>
            <p:ph type="sldNum" sz="quarter" idx="10"/>
          </p:nvPr>
        </p:nvSpPr>
        <p:spPr/>
        <p:txBody>
          <a:bodyPr/>
          <a:lstStyle/>
          <a:p>
            <a:fld id="{7192CAE0-4CD6-4832-92C5-069C66F1A0D3}" type="slidenum">
              <a:rPr lang="en-US" smtClean="0"/>
              <a:t>2</a:t>
            </a:fld>
            <a:endParaRPr lang="en-US"/>
          </a:p>
        </p:txBody>
      </p:sp>
    </p:spTree>
    <p:extLst>
      <p:ext uri="{BB962C8B-B14F-4D97-AF65-F5344CB8AC3E}">
        <p14:creationId xmlns:p14="http://schemas.microsoft.com/office/powerpoint/2010/main" val="189960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studying here, I was a game programmer who had to optimize the performance in the games.</a:t>
            </a:r>
          </a:p>
          <a:p>
            <a:r>
              <a:rPr lang="en-US" baseline="0" dirty="0" smtClean="0"/>
              <a:t>There are always a bug which is in some certain location in a game, when the main camera looks into a certain direction, the game performance always drops very low. Such as in this picture. Even, at the same location, but the main camera looks into other direction, this bug won’t happen.</a:t>
            </a:r>
          </a:p>
          <a:p>
            <a:r>
              <a:rPr lang="en-US" baseline="0" dirty="0" smtClean="0"/>
              <a:t>This kind of bug appears in our games from time to time without any completely solution.</a:t>
            </a:r>
          </a:p>
          <a:p>
            <a:r>
              <a:rPr lang="en-US" baseline="0" dirty="0" smtClean="0"/>
              <a:t>Raise the question to prof. =&gt; project “Studying &amp;”</a:t>
            </a:r>
          </a:p>
          <a:p>
            <a:r>
              <a:rPr lang="en-US" baseline="0" dirty="0" smtClean="0"/>
              <a:t>Hopefully with the knowledge learned from this project we will understand better this problem and find a way to fix it.</a:t>
            </a:r>
          </a:p>
        </p:txBody>
      </p:sp>
      <p:sp>
        <p:nvSpPr>
          <p:cNvPr id="4" name="Slide Number Placeholder 3"/>
          <p:cNvSpPr>
            <a:spLocks noGrp="1"/>
          </p:cNvSpPr>
          <p:nvPr>
            <p:ph type="sldNum" sz="quarter" idx="10"/>
          </p:nvPr>
        </p:nvSpPr>
        <p:spPr/>
        <p:txBody>
          <a:bodyPr/>
          <a:lstStyle/>
          <a:p>
            <a:fld id="{7192CAE0-4CD6-4832-92C5-069C66F1A0D3}" type="slidenum">
              <a:rPr lang="en-US" smtClean="0"/>
              <a:t>3</a:t>
            </a:fld>
            <a:endParaRPr lang="en-US"/>
          </a:p>
        </p:txBody>
      </p:sp>
    </p:spTree>
    <p:extLst>
      <p:ext uri="{BB962C8B-B14F-4D97-AF65-F5344CB8AC3E}">
        <p14:creationId xmlns:p14="http://schemas.microsoft.com/office/powerpoint/2010/main" val="239406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r>
              <a:rPr lang="en-US" baseline="0" dirty="0" smtClean="0"/>
              <a:t> marching is a rendering technique that is used widely in game programming because of its acceptable quality and low cost.</a:t>
            </a:r>
            <a:endParaRPr lang="en-US" dirty="0" smtClean="0"/>
          </a:p>
          <a:p>
            <a:r>
              <a:rPr lang="en-US" dirty="0" smtClean="0"/>
              <a:t>The idea of ray-marching is quite simple</a:t>
            </a:r>
            <a:endParaRPr lang="en-US" dirty="0"/>
          </a:p>
          <a:p>
            <a:r>
              <a:rPr lang="en-US" dirty="0" smtClean="0"/>
              <a:t>To calculate</a:t>
            </a:r>
            <a:r>
              <a:rPr lang="en-US" baseline="0" dirty="0" smtClean="0"/>
              <a:t> the color of each pixel, instead of solving complex </a:t>
            </a:r>
            <a:r>
              <a:rPr lang="en-US" baseline="0" dirty="0" smtClean="0"/>
              <a:t>equations </a:t>
            </a:r>
            <a:r>
              <a:rPr lang="en-US" baseline="0" dirty="0" smtClean="0"/>
              <a:t>to find the intersection point, we simply walk along the camera ray little by little to find the intersection.</a:t>
            </a:r>
            <a:endParaRPr lang="en-US" dirty="0" smtClean="0"/>
          </a:p>
        </p:txBody>
      </p:sp>
      <p:sp>
        <p:nvSpPr>
          <p:cNvPr id="4" name="Slide Number Placeholder 3"/>
          <p:cNvSpPr>
            <a:spLocks noGrp="1"/>
          </p:cNvSpPr>
          <p:nvPr>
            <p:ph type="sldNum" sz="quarter" idx="10"/>
          </p:nvPr>
        </p:nvSpPr>
        <p:spPr/>
        <p:txBody>
          <a:bodyPr/>
          <a:lstStyle/>
          <a:p>
            <a:fld id="{7192CAE0-4CD6-4832-92C5-069C66F1A0D3}" type="slidenum">
              <a:rPr lang="en-US" smtClean="0"/>
              <a:t>4</a:t>
            </a:fld>
            <a:endParaRPr lang="en-US"/>
          </a:p>
        </p:txBody>
      </p:sp>
    </p:spTree>
    <p:extLst>
      <p:ext uri="{BB962C8B-B14F-4D97-AF65-F5344CB8AC3E}">
        <p14:creationId xmlns:p14="http://schemas.microsoft.com/office/powerpoint/2010/main" val="239406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improve the rendering performance,</a:t>
            </a:r>
            <a:r>
              <a:rPr lang="en-US" baseline="0" dirty="0" smtClean="0"/>
              <a:t> the GPU is designed to do the rendering of 1000s pixel at the same time.</a:t>
            </a:r>
          </a:p>
          <a:p>
            <a:r>
              <a:rPr lang="en-US" baseline="0" dirty="0" smtClean="0"/>
              <a:t>Such as: …</a:t>
            </a:r>
          </a:p>
          <a:p>
            <a:endParaRPr lang="en-US" dirty="0"/>
          </a:p>
        </p:txBody>
      </p:sp>
      <p:sp>
        <p:nvSpPr>
          <p:cNvPr id="4" name="Slide Number Placeholder 3"/>
          <p:cNvSpPr>
            <a:spLocks noGrp="1"/>
          </p:cNvSpPr>
          <p:nvPr>
            <p:ph type="sldNum" sz="quarter" idx="10"/>
          </p:nvPr>
        </p:nvSpPr>
        <p:spPr/>
        <p:txBody>
          <a:bodyPr/>
          <a:lstStyle/>
          <a:p>
            <a:fld id="{7192CAE0-4CD6-4832-92C5-069C66F1A0D3}" type="slidenum">
              <a:rPr lang="en-US" smtClean="0"/>
              <a:t>5</a:t>
            </a:fld>
            <a:endParaRPr lang="en-US"/>
          </a:p>
        </p:txBody>
      </p:sp>
    </p:spTree>
    <p:extLst>
      <p:ext uri="{BB962C8B-B14F-4D97-AF65-F5344CB8AC3E}">
        <p14:creationId xmlns:p14="http://schemas.microsoft.com/office/powerpoint/2010/main" val="239406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 1 tam </a:t>
            </a:r>
            <a:r>
              <a:rPr lang="en-US" dirty="0" err="1" smtClean="0"/>
              <a:t>hinh</a:t>
            </a:r>
            <a:r>
              <a:rPr lang="en-US" smtClean="0"/>
              <a:t> o day</a:t>
            </a:r>
            <a:endParaRPr lang="en-US"/>
          </a:p>
        </p:txBody>
      </p:sp>
      <p:sp>
        <p:nvSpPr>
          <p:cNvPr id="4" name="Slide Number Placeholder 3"/>
          <p:cNvSpPr>
            <a:spLocks noGrp="1"/>
          </p:cNvSpPr>
          <p:nvPr>
            <p:ph type="sldNum" sz="quarter" idx="10"/>
          </p:nvPr>
        </p:nvSpPr>
        <p:spPr/>
        <p:txBody>
          <a:bodyPr/>
          <a:lstStyle/>
          <a:p>
            <a:fld id="{7192CAE0-4CD6-4832-92C5-069C66F1A0D3}" type="slidenum">
              <a:rPr lang="en-US" smtClean="0"/>
              <a:t>6</a:t>
            </a:fld>
            <a:endParaRPr lang="en-US"/>
          </a:p>
        </p:txBody>
      </p:sp>
    </p:spTree>
    <p:extLst>
      <p:ext uri="{BB962C8B-B14F-4D97-AF65-F5344CB8AC3E}">
        <p14:creationId xmlns:p14="http://schemas.microsoft.com/office/powerpoint/2010/main" val="239406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 the number</a:t>
            </a:r>
            <a:r>
              <a:rPr lang="en-US" baseline="0" dirty="0" smtClean="0"/>
              <a:t> of loop =&gt; gray value</a:t>
            </a:r>
            <a:endParaRPr lang="en-US" dirty="0"/>
          </a:p>
        </p:txBody>
      </p:sp>
      <p:sp>
        <p:nvSpPr>
          <p:cNvPr id="4" name="Slide Number Placeholder 3"/>
          <p:cNvSpPr>
            <a:spLocks noGrp="1"/>
          </p:cNvSpPr>
          <p:nvPr>
            <p:ph type="sldNum" sz="quarter" idx="10"/>
          </p:nvPr>
        </p:nvSpPr>
        <p:spPr/>
        <p:txBody>
          <a:bodyPr/>
          <a:lstStyle/>
          <a:p>
            <a:fld id="{7192CAE0-4CD6-4832-92C5-069C66F1A0D3}" type="slidenum">
              <a:rPr lang="en-US" smtClean="0"/>
              <a:t>8</a:t>
            </a:fld>
            <a:endParaRPr lang="en-US"/>
          </a:p>
        </p:txBody>
      </p:sp>
    </p:spTree>
    <p:extLst>
      <p:ext uri="{BB962C8B-B14F-4D97-AF65-F5344CB8AC3E}">
        <p14:creationId xmlns:p14="http://schemas.microsoft.com/office/powerpoint/2010/main" val="115502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reading the </a:t>
            </a:r>
            <a:r>
              <a:rPr lang="en-US" dirty="0" err="1" smtClean="0"/>
              <a:t>color</a:t>
            </a:r>
            <a:r>
              <a:rPr lang="en-US" baseline="0" dirty="0" err="1" smtClean="0"/>
              <a:t>buffer</a:t>
            </a:r>
            <a:r>
              <a:rPr lang="en-US" baseline="0" dirty="0" smtClean="0"/>
              <a:t>, if we found those key, we know that there are important information nearby then we start a procedure </a:t>
            </a:r>
            <a:endParaRPr lang="en-US" dirty="0"/>
          </a:p>
        </p:txBody>
      </p:sp>
      <p:sp>
        <p:nvSpPr>
          <p:cNvPr id="4" name="Slide Number Placeholder 3"/>
          <p:cNvSpPr>
            <a:spLocks noGrp="1"/>
          </p:cNvSpPr>
          <p:nvPr>
            <p:ph type="sldNum" sz="quarter" idx="10"/>
          </p:nvPr>
        </p:nvSpPr>
        <p:spPr/>
        <p:txBody>
          <a:bodyPr/>
          <a:lstStyle/>
          <a:p>
            <a:fld id="{7192CAE0-4CD6-4832-92C5-069C66F1A0D3}" type="slidenum">
              <a:rPr lang="en-US" smtClean="0"/>
              <a:t>13</a:t>
            </a:fld>
            <a:endParaRPr lang="en-US"/>
          </a:p>
        </p:txBody>
      </p:sp>
    </p:spTree>
    <p:extLst>
      <p:ext uri="{BB962C8B-B14F-4D97-AF65-F5344CB8AC3E}">
        <p14:creationId xmlns:p14="http://schemas.microsoft.com/office/powerpoint/2010/main" val="412861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56% is idle time =&gt; not </a:t>
            </a:r>
            <a:r>
              <a:rPr lang="en-US" baseline="0" dirty="0" err="1" smtClean="0"/>
              <a:t>effecient</a:t>
            </a:r>
            <a:endParaRPr lang="en-US" smtClean="0"/>
          </a:p>
          <a:p>
            <a:endParaRPr lang="en-US"/>
          </a:p>
        </p:txBody>
      </p:sp>
      <p:sp>
        <p:nvSpPr>
          <p:cNvPr id="4" name="Slide Number Placeholder 3"/>
          <p:cNvSpPr>
            <a:spLocks noGrp="1"/>
          </p:cNvSpPr>
          <p:nvPr>
            <p:ph type="sldNum" sz="quarter" idx="10"/>
          </p:nvPr>
        </p:nvSpPr>
        <p:spPr/>
        <p:txBody>
          <a:bodyPr/>
          <a:lstStyle/>
          <a:p>
            <a:fld id="{7192CAE0-4CD6-4832-92C5-069C66F1A0D3}" type="slidenum">
              <a:rPr lang="en-US" smtClean="0"/>
              <a:t>14</a:t>
            </a:fld>
            <a:endParaRPr lang="en-US"/>
          </a:p>
        </p:txBody>
      </p:sp>
    </p:spTree>
    <p:extLst>
      <p:ext uri="{BB962C8B-B14F-4D97-AF65-F5344CB8AC3E}">
        <p14:creationId xmlns:p14="http://schemas.microsoft.com/office/powerpoint/2010/main" val="305912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13B71B-8769-435B-85D6-0C816AF32657}" type="datetime1">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8966B-59A3-4E94-8F07-14D0245BE0F4}" type="datetime1">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78911-28F1-4992-A091-9BCB1E4ADA98}" type="datetime1">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E847A-7525-408F-993E-1FBC20349911}" type="datetime1">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D1316-062F-4D95-AEA7-EAC074DB55BB}" type="datetime1">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DA7B9-1430-49E3-BF14-568546B26B5D}" type="datetime1">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84EF1-03C8-40D3-BF30-0E197F9D633F}" type="datetime1">
              <a:rPr lang="en-US" smtClean="0"/>
              <a:t>6/13/2018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A001C2-D66A-45E8-AE39-E1A804D61D8A}" type="datetime1">
              <a:rPr lang="en-US" smtClean="0"/>
              <a:t>6/13/2018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DCF8D-182F-4415-B95C-0C278B2A5353}" type="datetime1">
              <a:rPr lang="en-US" smtClean="0"/>
              <a:t>6/13/2018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A9ED2-C040-4F60-9591-A41A307627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8C80F-9996-4C58-8DA4-31883627592F}" type="datetime1">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A9ED2-C040-4F60-9591-A41A3076276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172DCC7-F0A6-47E8-AFC6-96A397312960}" type="datetime1">
              <a:rPr lang="en-US" smtClean="0"/>
              <a:t>6/13/2018</a:t>
            </a:fld>
            <a:endParaRPr lang="en-US"/>
          </a:p>
        </p:txBody>
      </p:sp>
      <p:sp>
        <p:nvSpPr>
          <p:cNvPr id="9" name="Slide Number Placeholder 8"/>
          <p:cNvSpPr>
            <a:spLocks noGrp="1"/>
          </p:cNvSpPr>
          <p:nvPr>
            <p:ph type="sldNum" sz="quarter" idx="11"/>
          </p:nvPr>
        </p:nvSpPr>
        <p:spPr/>
        <p:txBody>
          <a:bodyPr/>
          <a:lstStyle/>
          <a:p>
            <a:fld id="{23DA9ED2-C040-4F60-9591-A41A3076276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3DA9ED2-C040-4F60-9591-A41A3076276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2AA0554-C0DD-4A0C-A7FE-35E480AC34B1}" type="datetime1">
              <a:rPr lang="en-US" smtClean="0"/>
              <a:t>6/13/2018</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Studying </a:t>
            </a:r>
            <a:r>
              <a:rPr lang="en-US" b="1" dirty="0" smtClean="0"/>
              <a:t>&amp; </a:t>
            </a:r>
            <a:r>
              <a:rPr lang="en-US" b="1" dirty="0"/>
              <a:t>profiling the GPU performances of 3D </a:t>
            </a:r>
            <a:r>
              <a:rPr lang="en-US" b="1" dirty="0" smtClean="0"/>
              <a:t>ray-marchers</a:t>
            </a:r>
            <a:endParaRPr lang="en-US" dirty="0"/>
          </a:p>
        </p:txBody>
      </p:sp>
      <p:sp>
        <p:nvSpPr>
          <p:cNvPr id="3" name="Subtitle 2"/>
          <p:cNvSpPr>
            <a:spLocks noGrp="1"/>
          </p:cNvSpPr>
          <p:nvPr>
            <p:ph type="subTitle" idx="1"/>
          </p:nvPr>
        </p:nvSpPr>
        <p:spPr>
          <a:xfrm>
            <a:off x="2209800" y="4673600"/>
            <a:ext cx="3855953" cy="1066800"/>
          </a:xfrm>
        </p:spPr>
        <p:txBody>
          <a:bodyPr>
            <a:normAutofit/>
          </a:bodyPr>
          <a:lstStyle/>
          <a:p>
            <a:pPr algn="ctr"/>
            <a:r>
              <a:rPr lang="en-US" dirty="0" smtClean="0"/>
              <a:t>Supervisor: Fabrice NEYRET</a:t>
            </a:r>
          </a:p>
          <a:p>
            <a:pPr algn="ctr"/>
            <a:r>
              <a:rPr lang="en-US" dirty="0" smtClean="0"/>
              <a:t>Student: HUYNH Danh Chieu </a:t>
            </a:r>
            <a:r>
              <a:rPr lang="en-US" dirty="0" err="1" smtClean="0"/>
              <a:t>Phu</a:t>
            </a:r>
            <a:endParaRPr lang="en-US" dirty="0"/>
          </a:p>
        </p:txBody>
      </p:sp>
      <p:sp>
        <p:nvSpPr>
          <p:cNvPr id="4" name="Slide Number Placeholder 3"/>
          <p:cNvSpPr>
            <a:spLocks noGrp="1"/>
          </p:cNvSpPr>
          <p:nvPr>
            <p:ph type="sldNum" sz="quarter" idx="12"/>
          </p:nvPr>
        </p:nvSpPr>
        <p:spPr/>
        <p:txBody>
          <a:bodyPr/>
          <a:lstStyle/>
          <a:p>
            <a:fld id="{23DA9ED2-C040-4F60-9591-A41A3076276A}" type="slidenum">
              <a:rPr lang="en-US" smtClean="0"/>
              <a:t>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5124" y="5783640"/>
            <a:ext cx="2068076" cy="9362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864" y="4495800"/>
            <a:ext cx="2299412" cy="112166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500" y="5791200"/>
            <a:ext cx="1920007" cy="9287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4495800"/>
            <a:ext cx="1301496" cy="1121664"/>
          </a:xfrm>
          <a:prstGeom prst="rect">
            <a:avLst/>
          </a:prstGeom>
        </p:spPr>
      </p:pic>
    </p:spTree>
    <p:extLst>
      <p:ext uri="{BB962C8B-B14F-4D97-AF65-F5344CB8AC3E}">
        <p14:creationId xmlns:p14="http://schemas.microsoft.com/office/powerpoint/2010/main" val="94944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Experiments: </a:t>
            </a:r>
            <a:r>
              <a:rPr lang="en-US" sz="3200" dirty="0" smtClean="0"/>
              <a:t>Time cost</a:t>
            </a:r>
            <a:endParaRPr lang="en-US" sz="3200" dirty="0"/>
          </a:p>
        </p:txBody>
      </p:sp>
      <p:sp>
        <p:nvSpPr>
          <p:cNvPr id="3" name="Content Placeholder 2"/>
          <p:cNvSpPr>
            <a:spLocks noGrp="1"/>
          </p:cNvSpPr>
          <p:nvPr>
            <p:ph idx="1"/>
          </p:nvPr>
        </p:nvSpPr>
        <p:spPr/>
        <p:txBody>
          <a:bodyPr/>
          <a:lstStyle/>
          <a:p>
            <a:pPr marL="0" indent="0">
              <a:buNone/>
            </a:pPr>
            <a:r>
              <a:rPr lang="en-US" sz="1800" dirty="0" smtClean="0"/>
              <a:t>Use </a:t>
            </a:r>
            <a:r>
              <a:rPr lang="en-US" sz="1800" dirty="0" err="1" smtClean="0"/>
              <a:t>Nvidia’s</a:t>
            </a:r>
            <a:r>
              <a:rPr lang="en-US" sz="1800" dirty="0" smtClean="0"/>
              <a:t> OpenGL </a:t>
            </a:r>
            <a:r>
              <a:rPr lang="en-US" sz="1800" dirty="0" err="1" smtClean="0"/>
              <a:t>exten</a:t>
            </a:r>
            <a:r>
              <a:rPr lang="en-US" sz="1800" dirty="0" smtClean="0"/>
              <a:t>-</a:t>
            </a:r>
          </a:p>
          <a:p>
            <a:pPr marL="0" indent="0">
              <a:buNone/>
            </a:pPr>
            <a:r>
              <a:rPr lang="en-US" sz="1800" dirty="0" err="1" smtClean="0"/>
              <a:t>sion</a:t>
            </a:r>
            <a:r>
              <a:rPr lang="en-US" sz="1800" dirty="0" smtClean="0"/>
              <a:t> to get the GPU time.</a:t>
            </a:r>
          </a:p>
          <a:p>
            <a:pPr marL="0" indent="0">
              <a:buNone/>
            </a:pPr>
            <a:r>
              <a:rPr lang="en-US" sz="1800" b="1" dirty="0" smtClean="0"/>
              <a:t>Blue color = elapsed time</a:t>
            </a:r>
            <a:endParaRPr lang="en-US" sz="1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006" y="1371600"/>
            <a:ext cx="5308194" cy="5308194"/>
          </a:xfrm>
          <a:prstGeom prst="rect">
            <a:avLst/>
          </a:prstGeom>
        </p:spPr>
      </p:pic>
      <p:sp>
        <p:nvSpPr>
          <p:cNvPr id="5" name="Slide Number Placeholder 4"/>
          <p:cNvSpPr>
            <a:spLocks noGrp="1"/>
          </p:cNvSpPr>
          <p:nvPr>
            <p:ph type="sldNum" sz="quarter" idx="12"/>
          </p:nvPr>
        </p:nvSpPr>
        <p:spPr/>
        <p:txBody>
          <a:bodyPr/>
          <a:lstStyle/>
          <a:p>
            <a:fld id="{23DA9ED2-C040-4F60-9591-A41A3076276A}" type="slidenum">
              <a:rPr lang="en-US" smtClean="0"/>
              <a:t>10</a:t>
            </a:fld>
            <a:endParaRPr lang="en-US"/>
          </a:p>
        </p:txBody>
      </p:sp>
    </p:spTree>
    <p:extLst>
      <p:ext uri="{BB962C8B-B14F-4D97-AF65-F5344CB8AC3E}">
        <p14:creationId xmlns:p14="http://schemas.microsoft.com/office/powerpoint/2010/main" val="3640378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a:t>Experiments: </a:t>
            </a:r>
            <a:r>
              <a:rPr lang="en-US" sz="3200" dirty="0"/>
              <a:t>Time cost</a:t>
            </a:r>
            <a:endParaRPr lang="en-US" dirty="0"/>
          </a:p>
        </p:txBody>
      </p:sp>
      <p:sp>
        <p:nvSpPr>
          <p:cNvPr id="3" name="Content Placeholder 2"/>
          <p:cNvSpPr>
            <a:spLocks noGrp="1"/>
          </p:cNvSpPr>
          <p:nvPr>
            <p:ph idx="1"/>
          </p:nvPr>
        </p:nvSpPr>
        <p:spPr/>
        <p:txBody>
          <a:bodyPr/>
          <a:lstStyle/>
          <a:p>
            <a:pPr marL="0" indent="0">
              <a:buNone/>
            </a:pPr>
            <a:r>
              <a:rPr lang="en-US" sz="1800" dirty="0"/>
              <a:t>Use </a:t>
            </a:r>
            <a:r>
              <a:rPr lang="en-US" sz="1800" dirty="0" err="1"/>
              <a:t>Nvidia’s</a:t>
            </a:r>
            <a:r>
              <a:rPr lang="en-US" sz="1800" dirty="0"/>
              <a:t> OpenGL </a:t>
            </a:r>
            <a:r>
              <a:rPr lang="en-US" sz="1800" dirty="0" err="1"/>
              <a:t>exten</a:t>
            </a:r>
            <a:r>
              <a:rPr lang="en-US" sz="1800" dirty="0"/>
              <a:t>-</a:t>
            </a:r>
          </a:p>
          <a:p>
            <a:pPr marL="0" indent="0">
              <a:buNone/>
            </a:pPr>
            <a:r>
              <a:rPr lang="en-US" sz="1800" dirty="0" err="1"/>
              <a:t>sion</a:t>
            </a:r>
            <a:r>
              <a:rPr lang="en-US" sz="1800" dirty="0"/>
              <a:t> to get the GPU time.</a:t>
            </a:r>
          </a:p>
          <a:p>
            <a:pPr marL="0" indent="0">
              <a:buNone/>
            </a:pPr>
            <a:r>
              <a:rPr lang="en-US" sz="1800" b="1" dirty="0" smtClean="0"/>
              <a:t>Blue color </a:t>
            </a:r>
            <a:r>
              <a:rPr lang="en-US" sz="1800" b="1" dirty="0"/>
              <a:t>= start/end time</a:t>
            </a:r>
            <a:endParaRPr lang="en-US" sz="1800" b="1" dirty="0" smtClean="0"/>
          </a:p>
          <a:p>
            <a:pPr marL="0" indent="0">
              <a:buNone/>
            </a:pPr>
            <a:r>
              <a:rPr lang="en-US" sz="1800" dirty="0" smtClean="0"/>
              <a:t>Use another extension to </a:t>
            </a:r>
          </a:p>
          <a:p>
            <a:pPr marL="0" indent="0">
              <a:buNone/>
            </a:pPr>
            <a:r>
              <a:rPr lang="en-US" sz="1800" dirty="0" smtClean="0"/>
              <a:t>get the id of warp and </a:t>
            </a:r>
            <a:r>
              <a:rPr lang="en-US" sz="1800" dirty="0" err="1" smtClean="0"/>
              <a:t>sm</a:t>
            </a:r>
            <a:endParaRPr lang="en-US" sz="1800" dirty="0" smtClean="0"/>
          </a:p>
          <a:p>
            <a:pPr marL="0" indent="0">
              <a:buNone/>
            </a:pPr>
            <a:r>
              <a:rPr lang="en-US" sz="1800" b="1" dirty="0" smtClean="0"/>
              <a:t>Red </a:t>
            </a:r>
            <a:r>
              <a:rPr lang="en-US" sz="1800" b="1" dirty="0" smtClean="0"/>
              <a:t>= SM id</a:t>
            </a:r>
          </a:p>
          <a:p>
            <a:pPr marL="0" indent="0">
              <a:buNone/>
            </a:pPr>
            <a:r>
              <a:rPr lang="en-US" sz="1800" b="1" dirty="0" smtClean="0"/>
              <a:t>Green = Warp id</a:t>
            </a:r>
            <a:endParaRPr lang="en-US" sz="1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812" y="1389893"/>
            <a:ext cx="5282388" cy="5282388"/>
          </a:xfrm>
          <a:prstGeom prst="rect">
            <a:avLst/>
          </a:prstGeom>
        </p:spPr>
      </p:pic>
      <p:sp>
        <p:nvSpPr>
          <p:cNvPr id="7" name="Slide Number Placeholder 6"/>
          <p:cNvSpPr>
            <a:spLocks noGrp="1"/>
          </p:cNvSpPr>
          <p:nvPr>
            <p:ph type="sldNum" sz="quarter" idx="12"/>
          </p:nvPr>
        </p:nvSpPr>
        <p:spPr/>
        <p:txBody>
          <a:bodyPr/>
          <a:lstStyle/>
          <a:p>
            <a:fld id="{23DA9ED2-C040-4F60-9591-A41A3076276A}" type="slidenum">
              <a:rPr lang="en-US" smtClean="0"/>
              <a:t>11</a:t>
            </a:fld>
            <a:endParaRPr lang="en-US"/>
          </a:p>
        </p:txBody>
      </p:sp>
    </p:spTree>
    <p:extLst>
      <p:ext uri="{BB962C8B-B14F-4D97-AF65-F5344CB8AC3E}">
        <p14:creationId xmlns:p14="http://schemas.microsoft.com/office/powerpoint/2010/main" val="404743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a:t>Experiments: </a:t>
            </a:r>
            <a:r>
              <a:rPr lang="en-US" sz="3200" dirty="0"/>
              <a:t>Time </a:t>
            </a:r>
            <a:r>
              <a:rPr lang="en-US" sz="3200" dirty="0" smtClean="0"/>
              <a:t>cost</a:t>
            </a:r>
            <a:endParaRPr lang="en-US" dirty="0"/>
          </a:p>
        </p:txBody>
      </p:sp>
      <p:sp>
        <p:nvSpPr>
          <p:cNvPr id="3" name="Content Placeholder 2"/>
          <p:cNvSpPr>
            <a:spLocks noGrp="1"/>
          </p:cNvSpPr>
          <p:nvPr>
            <p:ph idx="1"/>
          </p:nvPr>
        </p:nvSpPr>
        <p:spPr/>
        <p:txBody>
          <a:bodyPr/>
          <a:lstStyle/>
          <a:p>
            <a:pPr marL="0" indent="0">
              <a:buNone/>
            </a:pPr>
            <a:r>
              <a:rPr lang="en-US" sz="1800" dirty="0" smtClean="0"/>
              <a:t>Blue color = start/end time</a:t>
            </a:r>
          </a:p>
          <a:p>
            <a:pPr marL="0" indent="0">
              <a:buNone/>
            </a:pPr>
            <a:r>
              <a:rPr lang="en-US" sz="1800" dirty="0" smtClean="0"/>
              <a:t>Red = SM id</a:t>
            </a:r>
          </a:p>
          <a:p>
            <a:pPr marL="0" indent="0">
              <a:buNone/>
            </a:pPr>
            <a:r>
              <a:rPr lang="en-US" sz="1800" dirty="0" smtClean="0"/>
              <a:t>Green = Warp id</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812" y="1389893"/>
            <a:ext cx="5282388" cy="5282388"/>
          </a:xfrm>
          <a:prstGeom prst="rect">
            <a:avLst/>
          </a:prstGeom>
        </p:spPr>
      </p:pic>
      <p:graphicFrame>
        <p:nvGraphicFramePr>
          <p:cNvPr id="6" name="Content Placeholder 5"/>
          <p:cNvGraphicFramePr>
            <a:graphicFrameLocks/>
          </p:cNvGraphicFramePr>
          <p:nvPr>
            <p:extLst>
              <p:ext uri="{D42A27DB-BD31-4B8C-83A1-F6EECF244321}">
                <p14:modId xmlns:p14="http://schemas.microsoft.com/office/powerpoint/2010/main" val="1016938414"/>
              </p:ext>
            </p:extLst>
          </p:nvPr>
        </p:nvGraphicFramePr>
        <p:xfrm>
          <a:off x="76200" y="2895600"/>
          <a:ext cx="3023412" cy="2337654"/>
        </p:xfrm>
        <a:graphic>
          <a:graphicData uri="http://schemas.openxmlformats.org/drawingml/2006/table">
            <a:tbl>
              <a:tblPr>
                <a:tableStyleId>{8A107856-5554-42FB-B03E-39F5DBC370BA}</a:tableStyleId>
              </a:tblPr>
              <a:tblGrid>
                <a:gridCol w="754921"/>
                <a:gridCol w="754921"/>
                <a:gridCol w="754921"/>
                <a:gridCol w="758649"/>
              </a:tblGrid>
              <a:tr h="685800">
                <a:tc>
                  <a:txBody>
                    <a:bodyPr/>
                    <a:lstStyle/>
                    <a:p>
                      <a:pPr marL="0" marR="0" algn="just">
                        <a:spcBef>
                          <a:spcPts val="0"/>
                        </a:spcBef>
                        <a:spcAft>
                          <a:spcPts val="0"/>
                        </a:spcAft>
                      </a:pPr>
                      <a:r>
                        <a:rPr lang="en-US" sz="1000" dirty="0">
                          <a:effectLst/>
                        </a:rPr>
                        <a:t>R = SM ID</a:t>
                      </a:r>
                      <a:endParaRPr lang="en-US" sz="1800" dirty="0">
                        <a:effectLst/>
                      </a:endParaRPr>
                    </a:p>
                    <a:p>
                      <a:pPr marL="0" marR="0" algn="just">
                        <a:spcBef>
                          <a:spcPts val="0"/>
                        </a:spcBef>
                        <a:spcAft>
                          <a:spcPts val="0"/>
                        </a:spcAft>
                      </a:pPr>
                      <a:r>
                        <a:rPr lang="en-US" sz="1000" dirty="0">
                          <a:effectLst/>
                        </a:rPr>
                        <a:t>G = warp ID</a:t>
                      </a:r>
                      <a:endParaRPr lang="en-US" sz="1800" dirty="0">
                        <a:effectLst/>
                      </a:endParaRPr>
                    </a:p>
                    <a:p>
                      <a:pPr marL="0" marR="0" algn="just">
                        <a:spcBef>
                          <a:spcPts val="0"/>
                        </a:spcBef>
                        <a:spcAft>
                          <a:spcPts val="0"/>
                        </a:spcAft>
                      </a:pPr>
                      <a:r>
                        <a:rPr lang="en-US" sz="1000" dirty="0">
                          <a:effectLst/>
                        </a:rPr>
                        <a:t>B = </a:t>
                      </a:r>
                      <a:r>
                        <a:rPr lang="en-US" sz="1000" b="1" dirty="0" smtClean="0">
                          <a:solidFill>
                            <a:srgbClr val="FF0000"/>
                          </a:solidFill>
                          <a:effectLst/>
                        </a:rPr>
                        <a:t>start time</a:t>
                      </a:r>
                      <a:endParaRPr lang="en-US" sz="1800" b="1" dirty="0">
                        <a:solidFill>
                          <a:srgbClr val="FF0000"/>
                        </a:solidFill>
                        <a:effectLst/>
                      </a:endParaRPr>
                    </a:p>
                    <a:p>
                      <a:pPr marL="0" marR="0" algn="just">
                        <a:spcBef>
                          <a:spcPts val="0"/>
                        </a:spcBef>
                        <a:spcAft>
                          <a:spcPts val="0"/>
                        </a:spcAft>
                      </a:pPr>
                      <a:r>
                        <a:rPr lang="en-US" sz="1000" dirty="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b="1"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r>
              <a:tr h="685800">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r>
              <a:tr h="315292">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00B050"/>
                          </a:solidFill>
                          <a:effectLst/>
                        </a:rPr>
                        <a:t>end time</a:t>
                      </a:r>
                      <a:endParaRPr lang="en-US" sz="1800" dirty="0" smtClean="0">
                        <a:solidFill>
                          <a:srgbClr val="00B05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tc>
              </a:tr>
              <a:tr h="315292">
                <a:tc>
                  <a:txBody>
                    <a:bodyPr/>
                    <a:lstStyle/>
                    <a:p>
                      <a:pPr marL="0" marR="0" algn="just">
                        <a:spcBef>
                          <a:spcPts val="0"/>
                        </a:spcBef>
                        <a:spcAft>
                          <a:spcPts val="0"/>
                        </a:spcAft>
                      </a:pPr>
                      <a:r>
                        <a:rPr lang="en-US" sz="1000" dirty="0">
                          <a:effectLst/>
                        </a:rPr>
                        <a:t>…</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a:effectLst/>
                        </a:rPr>
                        <a:t> </a:t>
                      </a:r>
                      <a:endParaRPr lang="en-US" sz="180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a:effectLst/>
                        </a:rPr>
                        <a:t> </a:t>
                      </a:r>
                      <a:endParaRPr lang="en-US" sz="180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a:effectLst/>
                        </a:rPr>
                        <a:t> </a:t>
                      </a:r>
                      <a:endParaRPr lang="en-US" sz="1800" dirty="0">
                        <a:solidFill>
                          <a:srgbClr val="000000"/>
                        </a:solidFill>
                        <a:effectLst/>
                        <a:latin typeface="Times New Roman"/>
                        <a:ea typeface="Times New Roman"/>
                      </a:endParaRPr>
                    </a:p>
                  </a:txBody>
                  <a:tcPr marL="20581" marR="20581" marT="20581" marB="20581"/>
                </a:tc>
              </a:tr>
            </a:tbl>
          </a:graphicData>
        </a:graphic>
      </p:graphicFrame>
      <p:cxnSp>
        <p:nvCxnSpPr>
          <p:cNvPr id="7" name="Straight Connector 6"/>
          <p:cNvCxnSpPr/>
          <p:nvPr/>
        </p:nvCxnSpPr>
        <p:spPr>
          <a:xfrm flipH="1">
            <a:off x="76200" y="1828800"/>
            <a:ext cx="3657600" cy="1066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4200" y="1905000"/>
            <a:ext cx="685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33800" y="1828800"/>
            <a:ext cx="76200" cy="76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23DA9ED2-C040-4F60-9591-A41A3076276A}" type="slidenum">
              <a:rPr lang="en-US" smtClean="0"/>
              <a:t>12</a:t>
            </a:fld>
            <a:endParaRPr lang="en-US"/>
          </a:p>
        </p:txBody>
      </p:sp>
    </p:spTree>
    <p:extLst>
      <p:ext uri="{BB962C8B-B14F-4D97-AF65-F5344CB8AC3E}">
        <p14:creationId xmlns:p14="http://schemas.microsoft.com/office/powerpoint/2010/main" val="1758762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t>
            </a:r>
            <a:r>
              <a:rPr lang="en-US" dirty="0"/>
              <a:t>Experiments: </a:t>
            </a:r>
            <a:r>
              <a:rPr lang="en-US" sz="3200" dirty="0"/>
              <a:t>Time cost</a:t>
            </a:r>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206387479"/>
              </p:ext>
            </p:extLst>
          </p:nvPr>
        </p:nvGraphicFramePr>
        <p:xfrm>
          <a:off x="76200" y="2895600"/>
          <a:ext cx="3023412" cy="2002184"/>
        </p:xfrm>
        <a:graphic>
          <a:graphicData uri="http://schemas.openxmlformats.org/drawingml/2006/table">
            <a:tbl>
              <a:tblPr>
                <a:tableStyleId>{8A107856-5554-42FB-B03E-39F5DBC370BA}</a:tableStyleId>
              </a:tblPr>
              <a:tblGrid>
                <a:gridCol w="754921"/>
                <a:gridCol w="754921"/>
                <a:gridCol w="754921"/>
                <a:gridCol w="758649"/>
              </a:tblGrid>
              <a:tr h="685800">
                <a:tc>
                  <a:txBody>
                    <a:bodyPr/>
                    <a:lstStyle/>
                    <a:p>
                      <a:pPr marL="0" marR="0" algn="just">
                        <a:spcBef>
                          <a:spcPts val="0"/>
                        </a:spcBef>
                        <a:spcAft>
                          <a:spcPts val="0"/>
                        </a:spcAft>
                      </a:pPr>
                      <a:r>
                        <a:rPr lang="en-US" sz="1000" dirty="0">
                          <a:effectLst/>
                        </a:rPr>
                        <a:t>R = SM ID</a:t>
                      </a:r>
                      <a:endParaRPr lang="en-US" sz="1800" dirty="0">
                        <a:effectLst/>
                      </a:endParaRPr>
                    </a:p>
                    <a:p>
                      <a:pPr marL="0" marR="0" algn="just">
                        <a:spcBef>
                          <a:spcPts val="0"/>
                        </a:spcBef>
                        <a:spcAft>
                          <a:spcPts val="0"/>
                        </a:spcAft>
                      </a:pPr>
                      <a:r>
                        <a:rPr lang="en-US" sz="1000" dirty="0">
                          <a:effectLst/>
                        </a:rPr>
                        <a:t>G = warp ID</a:t>
                      </a:r>
                      <a:endParaRPr lang="en-US" sz="1800" dirty="0">
                        <a:effectLst/>
                      </a:endParaRPr>
                    </a:p>
                    <a:p>
                      <a:pPr marL="0" marR="0" algn="just">
                        <a:spcBef>
                          <a:spcPts val="0"/>
                        </a:spcBef>
                        <a:spcAft>
                          <a:spcPts val="0"/>
                        </a:spcAft>
                      </a:pPr>
                      <a:r>
                        <a:rPr lang="en-US" sz="1000" dirty="0">
                          <a:effectLst/>
                        </a:rPr>
                        <a:t>B = </a:t>
                      </a:r>
                      <a:r>
                        <a:rPr lang="en-US" sz="1000" b="1" dirty="0" smtClean="0">
                          <a:solidFill>
                            <a:srgbClr val="FF0000"/>
                          </a:solidFill>
                          <a:effectLst/>
                        </a:rPr>
                        <a:t>1</a:t>
                      </a:r>
                      <a:endParaRPr lang="en-US" sz="1800" b="1" dirty="0">
                        <a:solidFill>
                          <a:srgbClr val="FF0000"/>
                        </a:solidFill>
                        <a:effectLst/>
                      </a:endParaRPr>
                    </a:p>
                    <a:p>
                      <a:pPr marL="0" marR="0" algn="just">
                        <a:spcBef>
                          <a:spcPts val="0"/>
                        </a:spcBef>
                        <a:spcAft>
                          <a:spcPts val="0"/>
                        </a:spcAft>
                      </a:pPr>
                      <a:r>
                        <a:rPr lang="en-US" sz="1000" dirty="0">
                          <a:effectLst/>
                        </a:rPr>
                        <a:t>A = 0</a:t>
                      </a:r>
                      <a:endParaRPr lang="en-US" sz="1800" dirty="0">
                        <a:solidFill>
                          <a:srgbClr val="000000"/>
                        </a:solidFill>
                        <a:effectLst/>
                        <a:latin typeface="Times New Roman"/>
                        <a:ea typeface="Times New Roman"/>
                      </a:endParaRPr>
                    </a:p>
                  </a:txBody>
                  <a:tcPr marL="20581" marR="20581" marT="20581" marB="20581">
                    <a:solidFill>
                      <a:srgbClr val="FFFF00"/>
                    </a:solidFill>
                  </a:tcPr>
                </a:tc>
                <a:tc>
                  <a:txBody>
                    <a:bodyPr/>
                    <a:lstStyle/>
                    <a:p>
                      <a:pPr marL="0" marR="0" algn="just">
                        <a:spcBef>
                          <a:spcPts val="0"/>
                        </a:spcBef>
                        <a:spcAft>
                          <a:spcPts val="0"/>
                        </a:spcAft>
                      </a:pPr>
                      <a:r>
                        <a:rPr lang="en-US" sz="1000" dirty="0" smtClean="0">
                          <a:effectLst/>
                        </a:rPr>
                        <a:t>R = 0.1</a:t>
                      </a:r>
                      <a:endParaRPr lang="en-US" sz="1800" dirty="0" smtClean="0">
                        <a:effectLst/>
                      </a:endParaRPr>
                    </a:p>
                    <a:p>
                      <a:pPr marL="0" marR="0" algn="just">
                        <a:spcBef>
                          <a:spcPts val="0"/>
                        </a:spcBef>
                        <a:spcAft>
                          <a:spcPts val="0"/>
                        </a:spcAft>
                      </a:pPr>
                      <a:r>
                        <a:rPr lang="en-US" sz="1000" dirty="0" smtClean="0">
                          <a:effectLst/>
                        </a:rPr>
                        <a:t>G = 0.2</a:t>
                      </a:r>
                      <a:endParaRPr lang="en-US" sz="1800" dirty="0" smtClean="0">
                        <a:effectLst/>
                      </a:endParaRPr>
                    </a:p>
                    <a:p>
                      <a:pPr marL="0" marR="0" algn="just">
                        <a:spcBef>
                          <a:spcPts val="0"/>
                        </a:spcBef>
                        <a:spcAft>
                          <a:spcPts val="0"/>
                        </a:spcAft>
                      </a:pPr>
                      <a:r>
                        <a:rPr lang="en-US" sz="1000" dirty="0" smtClean="0">
                          <a:effectLst/>
                        </a:rPr>
                        <a:t>B = </a:t>
                      </a:r>
                      <a:r>
                        <a:rPr lang="en-US" sz="1000" b="0" dirty="0" smtClean="0">
                          <a:solidFill>
                            <a:schemeClr val="tx1"/>
                          </a:solidFill>
                          <a:effectLst/>
                        </a:rPr>
                        <a:t>0.3</a:t>
                      </a:r>
                      <a:endParaRPr lang="en-US" sz="1800" b="0" dirty="0" smtClean="0">
                        <a:solidFill>
                          <a:schemeClr val="tx1"/>
                        </a:solidFill>
                        <a:effectLst/>
                      </a:endParaRPr>
                    </a:p>
                    <a:p>
                      <a:pPr marL="0" marR="0" algn="just">
                        <a:spcBef>
                          <a:spcPts val="0"/>
                        </a:spcBef>
                        <a:spcAft>
                          <a:spcPts val="0"/>
                        </a:spcAft>
                      </a:pPr>
                      <a:r>
                        <a:rPr lang="en-US" sz="1000" dirty="0" smtClean="0">
                          <a:effectLst/>
                        </a:rPr>
                        <a:t>A = 0.4</a:t>
                      </a:r>
                      <a:endParaRPr lang="en-US" sz="1800" dirty="0">
                        <a:solidFill>
                          <a:srgbClr val="000000"/>
                        </a:solidFill>
                        <a:effectLst/>
                        <a:latin typeface="Times New Roman"/>
                        <a:ea typeface="Times New Roman"/>
                      </a:endParaRPr>
                    </a:p>
                  </a:txBody>
                  <a:tcPr marL="20581" marR="20581" marT="20581" marB="20581">
                    <a:solidFill>
                      <a:srgbClr val="92D050"/>
                    </a:solidFill>
                  </a:tcPr>
                </a:tc>
                <a:tc>
                  <a:txBody>
                    <a:bodyPr/>
                    <a:lstStyle/>
                    <a:p>
                      <a:pPr marL="0" marR="0" algn="just">
                        <a:spcBef>
                          <a:spcPts val="0"/>
                        </a:spcBef>
                        <a:spcAft>
                          <a:spcPts val="0"/>
                        </a:spcAft>
                      </a:pPr>
                      <a:r>
                        <a:rPr lang="en-US" sz="1000" dirty="0" smtClean="0">
                          <a:effectLst/>
                        </a:rPr>
                        <a:t>R = 0.5</a:t>
                      </a:r>
                      <a:endParaRPr lang="en-US" sz="1800" dirty="0" smtClean="0">
                        <a:effectLst/>
                      </a:endParaRPr>
                    </a:p>
                    <a:p>
                      <a:pPr marL="0" marR="0" algn="just">
                        <a:spcBef>
                          <a:spcPts val="0"/>
                        </a:spcBef>
                        <a:spcAft>
                          <a:spcPts val="0"/>
                        </a:spcAft>
                      </a:pPr>
                      <a:r>
                        <a:rPr lang="en-US" sz="1000" dirty="0" smtClean="0">
                          <a:effectLst/>
                        </a:rPr>
                        <a:t>G = 0.6</a:t>
                      </a:r>
                      <a:endParaRPr lang="en-US" sz="1800" dirty="0" smtClean="0">
                        <a:effectLst/>
                      </a:endParaRPr>
                    </a:p>
                    <a:p>
                      <a:pPr marL="0" marR="0" algn="just">
                        <a:spcBef>
                          <a:spcPts val="0"/>
                        </a:spcBef>
                        <a:spcAft>
                          <a:spcPts val="0"/>
                        </a:spcAft>
                      </a:pPr>
                      <a:r>
                        <a:rPr lang="en-US" sz="1000" dirty="0" smtClean="0">
                          <a:effectLst/>
                        </a:rPr>
                        <a:t>B = </a:t>
                      </a:r>
                      <a:r>
                        <a:rPr lang="en-US" sz="1000" b="0" dirty="0" smtClean="0">
                          <a:solidFill>
                            <a:schemeClr val="tx1"/>
                          </a:solidFill>
                          <a:effectLst/>
                        </a:rPr>
                        <a:t>0.7</a:t>
                      </a:r>
                      <a:endParaRPr lang="en-US" sz="1800" b="0" dirty="0" smtClean="0">
                        <a:solidFill>
                          <a:schemeClr val="tx1"/>
                        </a:solidFill>
                        <a:effectLst/>
                      </a:endParaRPr>
                    </a:p>
                    <a:p>
                      <a:pPr marL="0" marR="0" algn="just">
                        <a:spcBef>
                          <a:spcPts val="0"/>
                        </a:spcBef>
                        <a:spcAft>
                          <a:spcPts val="0"/>
                        </a:spcAft>
                      </a:pPr>
                      <a:r>
                        <a:rPr lang="en-US" sz="1000" dirty="0" smtClean="0">
                          <a:effectLst/>
                        </a:rPr>
                        <a:t>A = 0.8</a:t>
                      </a:r>
                      <a:endParaRPr lang="en-US" sz="1800" dirty="0">
                        <a:solidFill>
                          <a:srgbClr val="000000"/>
                        </a:solidFill>
                        <a:effectLst/>
                        <a:latin typeface="Times New Roman"/>
                        <a:ea typeface="Times New Roman"/>
                      </a:endParaRPr>
                    </a:p>
                  </a:txBody>
                  <a:tcPr marL="20581" marR="20581" marT="20581" marB="20581">
                    <a:solidFill>
                      <a:srgbClr val="92D050"/>
                    </a:solidFill>
                  </a:tcPr>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FF0000"/>
                          </a:solidFill>
                          <a:effectLst/>
                        </a:rPr>
                        <a:t>2</a:t>
                      </a:r>
                      <a:endParaRPr lang="en-US" sz="1800" b="1" dirty="0" smtClean="0">
                        <a:solidFill>
                          <a:srgbClr val="FF000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solidFill>
                      <a:srgbClr val="FFFF00"/>
                    </a:solidFill>
                  </a:tcPr>
                </a:tc>
              </a:tr>
              <a:tr h="685800">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FF0000"/>
                          </a:solidFill>
                          <a:effectLst/>
                        </a:rPr>
                        <a:t>3</a:t>
                      </a:r>
                      <a:endParaRPr lang="en-US" sz="1800" b="1" dirty="0" smtClean="0">
                        <a:solidFill>
                          <a:srgbClr val="FF000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solidFill>
                      <a:srgbClr val="FFFF00"/>
                    </a:solidFill>
                  </a:tcPr>
                </a:tc>
                <a:tc>
                  <a:txBody>
                    <a:bodyPr/>
                    <a:lstStyle/>
                    <a:p>
                      <a:pPr marL="0" marR="0" algn="just">
                        <a:spcBef>
                          <a:spcPts val="0"/>
                        </a:spcBef>
                        <a:spcAft>
                          <a:spcPts val="0"/>
                        </a:spcAft>
                      </a:pPr>
                      <a:r>
                        <a:rPr lang="en-US" sz="1000" dirty="0" smtClean="0">
                          <a:effectLst/>
                        </a:rPr>
                        <a:t>R = 0.1</a:t>
                      </a:r>
                      <a:endParaRPr lang="en-US" sz="1800" dirty="0" smtClean="0">
                        <a:effectLst/>
                      </a:endParaRPr>
                    </a:p>
                    <a:p>
                      <a:pPr marL="0" marR="0" algn="just">
                        <a:spcBef>
                          <a:spcPts val="0"/>
                        </a:spcBef>
                        <a:spcAft>
                          <a:spcPts val="0"/>
                        </a:spcAft>
                      </a:pPr>
                      <a:r>
                        <a:rPr lang="en-US" sz="1000" dirty="0" smtClean="0">
                          <a:effectLst/>
                        </a:rPr>
                        <a:t>G = 0.2</a:t>
                      </a:r>
                      <a:endParaRPr lang="en-US" sz="1800" dirty="0" smtClean="0">
                        <a:effectLst/>
                      </a:endParaRPr>
                    </a:p>
                    <a:p>
                      <a:pPr marL="0" marR="0" algn="just">
                        <a:spcBef>
                          <a:spcPts val="0"/>
                        </a:spcBef>
                        <a:spcAft>
                          <a:spcPts val="0"/>
                        </a:spcAft>
                      </a:pPr>
                      <a:r>
                        <a:rPr lang="en-US" sz="1000" dirty="0" smtClean="0">
                          <a:effectLst/>
                        </a:rPr>
                        <a:t>B = </a:t>
                      </a:r>
                      <a:r>
                        <a:rPr lang="en-US" sz="1000" b="0" dirty="0" smtClean="0">
                          <a:solidFill>
                            <a:schemeClr val="tx1"/>
                          </a:solidFill>
                          <a:effectLst/>
                        </a:rPr>
                        <a:t>0.3</a:t>
                      </a:r>
                      <a:endParaRPr lang="en-US" sz="1800" b="0" dirty="0" smtClean="0">
                        <a:solidFill>
                          <a:schemeClr val="tx1"/>
                        </a:solidFill>
                        <a:effectLst/>
                      </a:endParaRPr>
                    </a:p>
                    <a:p>
                      <a:pPr marL="0" marR="0" algn="just">
                        <a:spcBef>
                          <a:spcPts val="0"/>
                        </a:spcBef>
                        <a:spcAft>
                          <a:spcPts val="0"/>
                        </a:spcAft>
                      </a:pPr>
                      <a:r>
                        <a:rPr lang="en-US" sz="1000" dirty="0" smtClean="0">
                          <a:effectLst/>
                        </a:rPr>
                        <a:t>A = 0.4</a:t>
                      </a:r>
                      <a:endParaRPr lang="en-US" sz="1800" dirty="0">
                        <a:solidFill>
                          <a:srgbClr val="000000"/>
                        </a:solidFill>
                        <a:effectLst/>
                        <a:latin typeface="Times New Roman"/>
                        <a:ea typeface="Times New Roman"/>
                      </a:endParaRPr>
                    </a:p>
                  </a:txBody>
                  <a:tcPr marL="20581" marR="20581" marT="20581" marB="20581">
                    <a:solidFill>
                      <a:srgbClr val="00B050"/>
                    </a:solidFill>
                  </a:tcPr>
                </a:tc>
                <a:tc>
                  <a:txBody>
                    <a:bodyPr/>
                    <a:lstStyle/>
                    <a:p>
                      <a:pPr marL="0" marR="0" algn="just">
                        <a:spcBef>
                          <a:spcPts val="0"/>
                        </a:spcBef>
                        <a:spcAft>
                          <a:spcPts val="0"/>
                        </a:spcAft>
                      </a:pPr>
                      <a:r>
                        <a:rPr lang="en-US" sz="1000" dirty="0" smtClean="0">
                          <a:effectLst/>
                        </a:rPr>
                        <a:t>R = 0.5</a:t>
                      </a:r>
                      <a:endParaRPr lang="en-US" sz="1800" dirty="0" smtClean="0">
                        <a:effectLst/>
                      </a:endParaRPr>
                    </a:p>
                    <a:p>
                      <a:pPr marL="0" marR="0" algn="just">
                        <a:spcBef>
                          <a:spcPts val="0"/>
                        </a:spcBef>
                        <a:spcAft>
                          <a:spcPts val="0"/>
                        </a:spcAft>
                      </a:pPr>
                      <a:r>
                        <a:rPr lang="en-US" sz="1000" dirty="0" smtClean="0">
                          <a:effectLst/>
                        </a:rPr>
                        <a:t>G = 0.6</a:t>
                      </a:r>
                      <a:endParaRPr lang="en-US" sz="1800" dirty="0" smtClean="0">
                        <a:effectLst/>
                      </a:endParaRPr>
                    </a:p>
                    <a:p>
                      <a:pPr marL="0" marR="0" algn="just">
                        <a:spcBef>
                          <a:spcPts val="0"/>
                        </a:spcBef>
                        <a:spcAft>
                          <a:spcPts val="0"/>
                        </a:spcAft>
                      </a:pPr>
                      <a:r>
                        <a:rPr lang="en-US" sz="1000" dirty="0" smtClean="0">
                          <a:effectLst/>
                        </a:rPr>
                        <a:t>B = </a:t>
                      </a:r>
                      <a:r>
                        <a:rPr lang="en-US" sz="1000" b="0" dirty="0" smtClean="0">
                          <a:solidFill>
                            <a:schemeClr val="tx1"/>
                          </a:solidFill>
                          <a:effectLst/>
                        </a:rPr>
                        <a:t>0.7</a:t>
                      </a:r>
                      <a:endParaRPr lang="en-US" sz="1800" b="0" dirty="0" smtClean="0">
                        <a:solidFill>
                          <a:schemeClr val="tx1"/>
                        </a:solidFill>
                        <a:effectLst/>
                      </a:endParaRPr>
                    </a:p>
                    <a:p>
                      <a:pPr marL="0" marR="0" algn="just">
                        <a:spcBef>
                          <a:spcPts val="0"/>
                        </a:spcBef>
                        <a:spcAft>
                          <a:spcPts val="0"/>
                        </a:spcAft>
                      </a:pPr>
                      <a:r>
                        <a:rPr lang="en-US" sz="1000" dirty="0" smtClean="0">
                          <a:effectLst/>
                        </a:rPr>
                        <a:t>A = 0.8</a:t>
                      </a:r>
                      <a:endParaRPr lang="en-US" sz="1800" dirty="0">
                        <a:solidFill>
                          <a:srgbClr val="000000"/>
                        </a:solidFill>
                        <a:effectLst/>
                        <a:latin typeface="Times New Roman"/>
                        <a:ea typeface="Times New Roman"/>
                      </a:endParaRPr>
                    </a:p>
                  </a:txBody>
                  <a:tcPr marL="20581" marR="20581" marT="20581" marB="20581">
                    <a:solidFill>
                      <a:srgbClr val="00B050"/>
                    </a:solidFill>
                  </a:tcPr>
                </a:tc>
                <a:tc>
                  <a:txBody>
                    <a:bodyPr/>
                    <a:lstStyle/>
                    <a:p>
                      <a:pPr marL="0" marR="0" algn="just">
                        <a:spcBef>
                          <a:spcPts val="0"/>
                        </a:spcBef>
                        <a:spcAft>
                          <a:spcPts val="0"/>
                        </a:spcAft>
                      </a:pPr>
                      <a:r>
                        <a:rPr lang="en-US" sz="1000" dirty="0" smtClean="0">
                          <a:effectLst/>
                        </a:rPr>
                        <a:t>R = SM ID</a:t>
                      </a:r>
                      <a:endParaRPr lang="en-US" sz="1800" dirty="0" smtClean="0">
                        <a:effectLst/>
                      </a:endParaRPr>
                    </a:p>
                    <a:p>
                      <a:pPr marL="0" marR="0" algn="just">
                        <a:spcBef>
                          <a:spcPts val="0"/>
                        </a:spcBef>
                        <a:spcAft>
                          <a:spcPts val="0"/>
                        </a:spcAft>
                      </a:pPr>
                      <a:r>
                        <a:rPr lang="en-US" sz="1000" dirty="0" smtClean="0">
                          <a:effectLst/>
                        </a:rPr>
                        <a:t>G = warp ID</a:t>
                      </a:r>
                      <a:endParaRPr lang="en-US" sz="1800" dirty="0" smtClean="0">
                        <a:effectLst/>
                      </a:endParaRPr>
                    </a:p>
                    <a:p>
                      <a:pPr marL="0" marR="0" algn="just">
                        <a:spcBef>
                          <a:spcPts val="0"/>
                        </a:spcBef>
                        <a:spcAft>
                          <a:spcPts val="0"/>
                        </a:spcAft>
                      </a:pPr>
                      <a:r>
                        <a:rPr lang="en-US" sz="1000" dirty="0" smtClean="0">
                          <a:effectLst/>
                        </a:rPr>
                        <a:t>B = </a:t>
                      </a:r>
                      <a:r>
                        <a:rPr lang="en-US" sz="1000" b="1" dirty="0" smtClean="0">
                          <a:solidFill>
                            <a:srgbClr val="FF0000"/>
                          </a:solidFill>
                          <a:effectLst/>
                        </a:rPr>
                        <a:t>4</a:t>
                      </a:r>
                      <a:endParaRPr lang="en-US" sz="1800" b="1" dirty="0" smtClean="0">
                        <a:solidFill>
                          <a:srgbClr val="FF0000"/>
                        </a:solidFill>
                        <a:effectLst/>
                      </a:endParaRPr>
                    </a:p>
                    <a:p>
                      <a:pPr marL="0" marR="0" algn="just">
                        <a:spcBef>
                          <a:spcPts val="0"/>
                        </a:spcBef>
                        <a:spcAft>
                          <a:spcPts val="0"/>
                        </a:spcAft>
                      </a:pPr>
                      <a:r>
                        <a:rPr lang="en-US" sz="1000" dirty="0" smtClean="0">
                          <a:effectLst/>
                        </a:rPr>
                        <a:t>A = 0</a:t>
                      </a:r>
                      <a:endParaRPr lang="en-US" sz="1800" dirty="0">
                        <a:solidFill>
                          <a:srgbClr val="000000"/>
                        </a:solidFill>
                        <a:effectLst/>
                        <a:latin typeface="Times New Roman"/>
                        <a:ea typeface="Times New Roman"/>
                      </a:endParaRPr>
                    </a:p>
                  </a:txBody>
                  <a:tcPr marL="20581" marR="20581" marT="20581" marB="20581">
                    <a:solidFill>
                      <a:srgbClr val="FFFF00"/>
                    </a:solidFill>
                  </a:tcPr>
                </a:tc>
              </a:tr>
              <a:tr h="315292">
                <a:tc>
                  <a:txBody>
                    <a:bodyPr/>
                    <a:lstStyle/>
                    <a:p>
                      <a:pPr marL="0" marR="0" algn="just">
                        <a:spcBef>
                          <a:spcPts val="0"/>
                        </a:spcBef>
                        <a:spcAft>
                          <a:spcPts val="0"/>
                        </a:spcAft>
                      </a:pPr>
                      <a:r>
                        <a:rPr lang="en-US" sz="1000" dirty="0" smtClean="0">
                          <a:effectLst/>
                        </a:rPr>
                        <a:t>No use</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smtClean="0">
                          <a:effectLst/>
                        </a:rPr>
                        <a:t>No use</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smtClean="0">
                          <a:effectLst/>
                        </a:rPr>
                        <a:t>No use</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smtClean="0">
                          <a:effectLst/>
                        </a:rPr>
                        <a:t>No use</a:t>
                      </a:r>
                      <a:endParaRPr lang="en-US" sz="1800" dirty="0">
                        <a:solidFill>
                          <a:srgbClr val="000000"/>
                        </a:solidFill>
                        <a:effectLst/>
                        <a:latin typeface="Times New Roman"/>
                        <a:ea typeface="Times New Roman"/>
                      </a:endParaRPr>
                    </a:p>
                  </a:txBody>
                  <a:tcPr marL="20581" marR="20581" marT="20581" marB="20581"/>
                </a:tc>
              </a:tr>
              <a:tr h="315292">
                <a:tc>
                  <a:txBody>
                    <a:bodyPr/>
                    <a:lstStyle/>
                    <a:p>
                      <a:pPr marL="0" marR="0" algn="just">
                        <a:spcBef>
                          <a:spcPts val="0"/>
                        </a:spcBef>
                        <a:spcAft>
                          <a:spcPts val="0"/>
                        </a:spcAft>
                      </a:pPr>
                      <a:r>
                        <a:rPr lang="en-US" sz="1000" dirty="0">
                          <a:effectLst/>
                        </a:rPr>
                        <a:t>…</a:t>
                      </a:r>
                      <a:endParaRPr lang="en-US" sz="1800" dirty="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a:effectLst/>
                        </a:rPr>
                        <a:t> </a:t>
                      </a:r>
                      <a:endParaRPr lang="en-US" sz="180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a:effectLst/>
                        </a:rPr>
                        <a:t> </a:t>
                      </a:r>
                      <a:endParaRPr lang="en-US" sz="1800">
                        <a:solidFill>
                          <a:srgbClr val="000000"/>
                        </a:solidFill>
                        <a:effectLst/>
                        <a:latin typeface="Times New Roman"/>
                        <a:ea typeface="Times New Roman"/>
                      </a:endParaRPr>
                    </a:p>
                  </a:txBody>
                  <a:tcPr marL="20581" marR="20581" marT="20581" marB="20581"/>
                </a:tc>
                <a:tc>
                  <a:txBody>
                    <a:bodyPr/>
                    <a:lstStyle/>
                    <a:p>
                      <a:pPr marL="0" marR="0" algn="just">
                        <a:spcBef>
                          <a:spcPts val="0"/>
                        </a:spcBef>
                        <a:spcAft>
                          <a:spcPts val="0"/>
                        </a:spcAft>
                      </a:pPr>
                      <a:r>
                        <a:rPr lang="en-US" sz="1000" dirty="0">
                          <a:effectLst/>
                        </a:rPr>
                        <a:t> </a:t>
                      </a:r>
                      <a:endParaRPr lang="en-US" sz="1800" dirty="0">
                        <a:solidFill>
                          <a:srgbClr val="000000"/>
                        </a:solidFill>
                        <a:effectLst/>
                        <a:latin typeface="Times New Roman"/>
                        <a:ea typeface="Times New Roman"/>
                      </a:endParaRPr>
                    </a:p>
                  </a:txBody>
                  <a:tcPr marL="20581" marR="20581" marT="20581" marB="20581"/>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1084325"/>
              </p:ext>
            </p:extLst>
          </p:nvPr>
        </p:nvGraphicFramePr>
        <p:xfrm>
          <a:off x="4572000" y="1600200"/>
          <a:ext cx="3200400" cy="3220632"/>
        </p:xfrm>
        <a:graphic>
          <a:graphicData uri="http://schemas.openxmlformats.org/drawingml/2006/table">
            <a:tbl>
              <a:tblPr>
                <a:tableStyleId>{5C22544A-7EE6-4342-B048-85BDC9FD1C3A}</a:tableStyleId>
              </a:tblPr>
              <a:tblGrid>
                <a:gridCol w="1567734"/>
                <a:gridCol w="1632666"/>
              </a:tblGrid>
              <a:tr h="557002">
                <a:tc>
                  <a:txBody>
                    <a:bodyPr/>
                    <a:lstStyle/>
                    <a:p>
                      <a:pPr marL="0" marR="0" algn="ctr">
                        <a:spcBef>
                          <a:spcPts val="0"/>
                        </a:spcBef>
                        <a:spcAft>
                          <a:spcPts val="0"/>
                        </a:spcAft>
                      </a:pPr>
                      <a:r>
                        <a:rPr lang="en-US" sz="1500">
                          <a:effectLst/>
                        </a:rPr>
                        <a:t>Output value in fragment shader</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a:effectLst/>
                        </a:rPr>
                        <a:t>Value receive in the color buffer</a:t>
                      </a:r>
                      <a:endParaRPr lang="en-US" sz="1800">
                        <a:solidFill>
                          <a:srgbClr val="000000"/>
                        </a:solidFill>
                        <a:effectLst/>
                        <a:latin typeface="Times New Roman"/>
                        <a:ea typeface="Times New Roman"/>
                      </a:endParaRPr>
                    </a:p>
                  </a:txBody>
                  <a:tcPr marL="51924" marR="51924" marT="51924" marB="51924"/>
                </a:tc>
              </a:tr>
              <a:tr h="330425">
                <a:tc>
                  <a:txBody>
                    <a:bodyPr/>
                    <a:lstStyle/>
                    <a:p>
                      <a:pPr marL="0" marR="0" algn="ctr">
                        <a:spcBef>
                          <a:spcPts val="0"/>
                        </a:spcBef>
                        <a:spcAft>
                          <a:spcPts val="0"/>
                        </a:spcAft>
                      </a:pPr>
                      <a:r>
                        <a:rPr lang="en-US" sz="1500">
                          <a:effectLst/>
                        </a:rPr>
                        <a:t>0.111</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a:effectLst/>
                        </a:rPr>
                        <a:t>0.109804</a:t>
                      </a:r>
                      <a:endParaRPr lang="en-US" sz="1800">
                        <a:solidFill>
                          <a:srgbClr val="000000"/>
                        </a:solidFill>
                        <a:effectLst/>
                        <a:latin typeface="Times New Roman"/>
                        <a:ea typeface="Times New Roman"/>
                      </a:endParaRPr>
                    </a:p>
                  </a:txBody>
                  <a:tcPr marL="51924" marR="51924" marT="51924" marB="51924"/>
                </a:tc>
              </a:tr>
              <a:tr h="330425">
                <a:tc>
                  <a:txBody>
                    <a:bodyPr/>
                    <a:lstStyle/>
                    <a:p>
                      <a:pPr marL="0" marR="0" algn="ctr">
                        <a:spcBef>
                          <a:spcPts val="0"/>
                        </a:spcBef>
                        <a:spcAft>
                          <a:spcPts val="0"/>
                        </a:spcAft>
                      </a:pPr>
                      <a:r>
                        <a:rPr lang="en-US" sz="1500">
                          <a:effectLst/>
                        </a:rPr>
                        <a:t>0.345</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a:effectLst/>
                        </a:rPr>
                        <a:t>0.345098</a:t>
                      </a:r>
                      <a:endParaRPr lang="en-US" sz="1800">
                        <a:solidFill>
                          <a:srgbClr val="000000"/>
                        </a:solidFill>
                        <a:effectLst/>
                        <a:latin typeface="Times New Roman"/>
                        <a:ea typeface="Times New Roman"/>
                      </a:endParaRPr>
                    </a:p>
                  </a:txBody>
                  <a:tcPr marL="51924" marR="51924" marT="51924" marB="51924"/>
                </a:tc>
              </a:tr>
              <a:tr h="330425">
                <a:tc>
                  <a:txBody>
                    <a:bodyPr/>
                    <a:lstStyle/>
                    <a:p>
                      <a:pPr marL="0" marR="0" algn="ctr">
                        <a:spcBef>
                          <a:spcPts val="0"/>
                        </a:spcBef>
                        <a:spcAft>
                          <a:spcPts val="0"/>
                        </a:spcAft>
                      </a:pPr>
                      <a:r>
                        <a:rPr lang="en-US" sz="1500">
                          <a:effectLst/>
                        </a:rPr>
                        <a:t>0.346</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a:effectLst/>
                        </a:rPr>
                        <a:t>0.345098</a:t>
                      </a:r>
                      <a:endParaRPr lang="en-US" sz="1800">
                        <a:solidFill>
                          <a:srgbClr val="000000"/>
                        </a:solidFill>
                        <a:effectLst/>
                        <a:latin typeface="Times New Roman"/>
                        <a:ea typeface="Times New Roman"/>
                      </a:endParaRPr>
                    </a:p>
                  </a:txBody>
                  <a:tcPr marL="51924" marR="51924" marT="51924" marB="51924"/>
                </a:tc>
              </a:tr>
              <a:tr h="330425">
                <a:tc>
                  <a:txBody>
                    <a:bodyPr/>
                    <a:lstStyle/>
                    <a:p>
                      <a:pPr marL="0" marR="0" algn="ctr">
                        <a:spcBef>
                          <a:spcPts val="0"/>
                        </a:spcBef>
                        <a:spcAft>
                          <a:spcPts val="0"/>
                        </a:spcAft>
                      </a:pPr>
                      <a:r>
                        <a:rPr lang="en-US" sz="1500">
                          <a:effectLst/>
                        </a:rPr>
                        <a:t>0.347</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a:effectLst/>
                        </a:rPr>
                        <a:t>0.345098</a:t>
                      </a:r>
                      <a:endParaRPr lang="en-US" sz="1800">
                        <a:solidFill>
                          <a:srgbClr val="000000"/>
                        </a:solidFill>
                        <a:effectLst/>
                        <a:latin typeface="Times New Roman"/>
                        <a:ea typeface="Times New Roman"/>
                      </a:endParaRPr>
                    </a:p>
                  </a:txBody>
                  <a:tcPr marL="51924" marR="51924" marT="51924" marB="51924"/>
                </a:tc>
              </a:tr>
              <a:tr h="330425">
                <a:tc>
                  <a:txBody>
                    <a:bodyPr/>
                    <a:lstStyle/>
                    <a:p>
                      <a:pPr marL="0" marR="0" algn="ctr">
                        <a:spcBef>
                          <a:spcPts val="0"/>
                        </a:spcBef>
                        <a:spcAft>
                          <a:spcPts val="0"/>
                        </a:spcAft>
                      </a:pPr>
                      <a:r>
                        <a:rPr lang="en-US" sz="1500">
                          <a:effectLst/>
                        </a:rPr>
                        <a:t>0.548</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a:effectLst/>
                        </a:rPr>
                        <a:t>0.549020</a:t>
                      </a:r>
                      <a:endParaRPr lang="en-US" sz="1800">
                        <a:solidFill>
                          <a:srgbClr val="000000"/>
                        </a:solidFill>
                        <a:effectLst/>
                        <a:latin typeface="Times New Roman"/>
                        <a:ea typeface="Times New Roman"/>
                      </a:endParaRPr>
                    </a:p>
                  </a:txBody>
                  <a:tcPr marL="51924" marR="51924" marT="51924" marB="51924"/>
                </a:tc>
              </a:tr>
              <a:tr h="330425">
                <a:tc>
                  <a:txBody>
                    <a:bodyPr/>
                    <a:lstStyle/>
                    <a:p>
                      <a:pPr marL="0" marR="0" algn="ctr">
                        <a:spcBef>
                          <a:spcPts val="0"/>
                        </a:spcBef>
                        <a:spcAft>
                          <a:spcPts val="0"/>
                        </a:spcAft>
                      </a:pPr>
                      <a:r>
                        <a:rPr lang="en-US" sz="1500">
                          <a:effectLst/>
                        </a:rPr>
                        <a:t>0.549</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a:effectLst/>
                        </a:rPr>
                        <a:t>0.549020</a:t>
                      </a:r>
                      <a:endParaRPr lang="en-US" sz="1800">
                        <a:solidFill>
                          <a:srgbClr val="000000"/>
                        </a:solidFill>
                        <a:effectLst/>
                        <a:latin typeface="Times New Roman"/>
                        <a:ea typeface="Times New Roman"/>
                      </a:endParaRPr>
                    </a:p>
                  </a:txBody>
                  <a:tcPr marL="51924" marR="51924" marT="51924" marB="51924"/>
                </a:tc>
              </a:tr>
              <a:tr h="330425">
                <a:tc>
                  <a:txBody>
                    <a:bodyPr/>
                    <a:lstStyle/>
                    <a:p>
                      <a:pPr marL="0" marR="0" algn="ctr">
                        <a:spcBef>
                          <a:spcPts val="0"/>
                        </a:spcBef>
                        <a:spcAft>
                          <a:spcPts val="0"/>
                        </a:spcAft>
                      </a:pPr>
                      <a:r>
                        <a:rPr lang="en-US" sz="1500">
                          <a:effectLst/>
                        </a:rPr>
                        <a:t>0.550</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a:effectLst/>
                        </a:rPr>
                        <a:t>0.549020</a:t>
                      </a:r>
                      <a:endParaRPr lang="en-US" sz="1800">
                        <a:solidFill>
                          <a:srgbClr val="000000"/>
                        </a:solidFill>
                        <a:effectLst/>
                        <a:latin typeface="Times New Roman"/>
                        <a:ea typeface="Times New Roman"/>
                      </a:endParaRPr>
                    </a:p>
                  </a:txBody>
                  <a:tcPr marL="51924" marR="51924" marT="51924" marB="51924"/>
                </a:tc>
              </a:tr>
              <a:tr h="330425">
                <a:tc>
                  <a:txBody>
                    <a:bodyPr/>
                    <a:lstStyle/>
                    <a:p>
                      <a:pPr marL="0" marR="0" algn="ctr">
                        <a:spcBef>
                          <a:spcPts val="0"/>
                        </a:spcBef>
                        <a:spcAft>
                          <a:spcPts val="0"/>
                        </a:spcAft>
                      </a:pPr>
                      <a:r>
                        <a:rPr lang="en-US" sz="1500">
                          <a:effectLst/>
                        </a:rPr>
                        <a:t>…</a:t>
                      </a:r>
                      <a:endParaRPr lang="en-US" sz="1800">
                        <a:solidFill>
                          <a:srgbClr val="000000"/>
                        </a:solidFill>
                        <a:effectLst/>
                        <a:latin typeface="Times New Roman"/>
                        <a:ea typeface="Times New Roman"/>
                      </a:endParaRPr>
                    </a:p>
                  </a:txBody>
                  <a:tcPr marL="51924" marR="51924" marT="51924" marB="51924"/>
                </a:tc>
                <a:tc>
                  <a:txBody>
                    <a:bodyPr/>
                    <a:lstStyle/>
                    <a:p>
                      <a:pPr marL="0" marR="0" algn="ctr">
                        <a:spcBef>
                          <a:spcPts val="0"/>
                        </a:spcBef>
                        <a:spcAft>
                          <a:spcPts val="0"/>
                        </a:spcAft>
                      </a:pPr>
                      <a:r>
                        <a:rPr lang="en-US" sz="1500" dirty="0">
                          <a:effectLst/>
                        </a:rPr>
                        <a:t>...</a:t>
                      </a:r>
                      <a:endParaRPr lang="en-US" sz="1800" dirty="0">
                        <a:solidFill>
                          <a:srgbClr val="000000"/>
                        </a:solidFill>
                        <a:effectLst/>
                        <a:latin typeface="Times New Roman"/>
                        <a:ea typeface="Times New Roman"/>
                      </a:endParaRPr>
                    </a:p>
                  </a:txBody>
                  <a:tcPr marL="51924" marR="51924" marT="51924" marB="51924"/>
                </a:tc>
              </a:tr>
            </a:tbl>
          </a:graphicData>
        </a:graphic>
      </p:graphicFrame>
      <p:sp>
        <p:nvSpPr>
          <p:cNvPr id="15" name="Content Placeholder 2"/>
          <p:cNvSpPr>
            <a:spLocks noGrp="1"/>
          </p:cNvSpPr>
          <p:nvPr>
            <p:ph idx="1"/>
          </p:nvPr>
        </p:nvSpPr>
        <p:spPr>
          <a:xfrm>
            <a:off x="457200" y="1600200"/>
            <a:ext cx="7620000" cy="4800600"/>
          </a:xfrm>
        </p:spPr>
        <p:txBody>
          <a:bodyPr/>
          <a:lstStyle/>
          <a:p>
            <a:pPr marL="0" indent="0">
              <a:buNone/>
            </a:pPr>
            <a:r>
              <a:rPr lang="en-US" sz="1800" dirty="0" smtClean="0"/>
              <a:t>The color buffer’s got low precision</a:t>
            </a:r>
          </a:p>
          <a:p>
            <a:pPr marL="0" indent="0">
              <a:buNone/>
            </a:pPr>
            <a:r>
              <a:rPr lang="en-US" sz="1800" dirty="0" smtClean="0"/>
              <a:t>=&gt; New encode strategy</a:t>
            </a:r>
            <a:endParaRPr lang="en-US" sz="1800" dirty="0"/>
          </a:p>
        </p:txBody>
      </p:sp>
      <p:sp>
        <p:nvSpPr>
          <p:cNvPr id="16" name="Slide Number Placeholder 15"/>
          <p:cNvSpPr>
            <a:spLocks noGrp="1"/>
          </p:cNvSpPr>
          <p:nvPr>
            <p:ph type="sldNum" sz="quarter" idx="12"/>
          </p:nvPr>
        </p:nvSpPr>
        <p:spPr/>
        <p:txBody>
          <a:bodyPr/>
          <a:lstStyle/>
          <a:p>
            <a:fld id="{23DA9ED2-C040-4F60-9591-A41A3076276A}" type="slidenum">
              <a:rPr lang="en-US" smtClean="0"/>
              <a:t>13</a:t>
            </a:fld>
            <a:endParaRPr lang="en-US"/>
          </a:p>
        </p:txBody>
      </p:sp>
    </p:spTree>
    <p:extLst>
      <p:ext uri="{BB962C8B-B14F-4D97-AF65-F5344CB8AC3E}">
        <p14:creationId xmlns:p14="http://schemas.microsoft.com/office/powerpoint/2010/main" val="3412906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Experiments: </a:t>
            </a:r>
            <a:r>
              <a:rPr lang="en-US" sz="3200" dirty="0"/>
              <a:t>Time line</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5400"/>
            <a:ext cx="7620000" cy="4953000"/>
          </a:xfrm>
        </p:spPr>
      </p:pic>
      <p:sp>
        <p:nvSpPr>
          <p:cNvPr id="4" name="Slide Number Placeholder 3"/>
          <p:cNvSpPr>
            <a:spLocks noGrp="1"/>
          </p:cNvSpPr>
          <p:nvPr>
            <p:ph type="sldNum" sz="quarter" idx="12"/>
          </p:nvPr>
        </p:nvSpPr>
        <p:spPr/>
        <p:txBody>
          <a:bodyPr/>
          <a:lstStyle/>
          <a:p>
            <a:fld id="{23DA9ED2-C040-4F60-9591-A41A3076276A}" type="slidenum">
              <a:rPr lang="en-US" smtClean="0"/>
              <a:t>14</a:t>
            </a:fld>
            <a:endParaRPr lang="en-US"/>
          </a:p>
        </p:txBody>
      </p:sp>
    </p:spTree>
    <p:extLst>
      <p:ext uri="{BB962C8B-B14F-4D97-AF65-F5344CB8AC3E}">
        <p14:creationId xmlns:p14="http://schemas.microsoft.com/office/powerpoint/2010/main" val="192077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t>
            </a:r>
            <a:r>
              <a:rPr lang="en-US" dirty="0"/>
              <a:t>Experiments: </a:t>
            </a:r>
            <a:r>
              <a:rPr lang="en-US" sz="3200" dirty="0"/>
              <a:t>Time </a:t>
            </a:r>
            <a:r>
              <a:rPr lang="en-US" sz="3200" dirty="0" smtClean="0"/>
              <a:t>line</a:t>
            </a:r>
            <a:endParaRPr lang="en-US" sz="2800" dirty="0"/>
          </a:p>
        </p:txBody>
      </p:sp>
      <p:sp>
        <p:nvSpPr>
          <p:cNvPr id="4" name="Slide Number Placeholder 3"/>
          <p:cNvSpPr>
            <a:spLocks noGrp="1"/>
          </p:cNvSpPr>
          <p:nvPr>
            <p:ph type="sldNum" sz="quarter" idx="12"/>
          </p:nvPr>
        </p:nvSpPr>
        <p:spPr/>
        <p:txBody>
          <a:bodyPr/>
          <a:lstStyle/>
          <a:p>
            <a:fld id="{23DA9ED2-C040-4F60-9591-A41A3076276A}" type="slidenum">
              <a:rPr lang="en-US" smtClean="0"/>
              <a:t>15</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1905000"/>
            <a:ext cx="4782242" cy="4800600"/>
          </a:xfrm>
        </p:spPr>
      </p:pic>
      <p:sp>
        <p:nvSpPr>
          <p:cNvPr id="10" name="Content Placeholder 2"/>
          <p:cNvSpPr txBox="1">
            <a:spLocks/>
          </p:cNvSpPr>
          <p:nvPr/>
        </p:nvSpPr>
        <p:spPr>
          <a:xfrm>
            <a:off x="0" y="1600201"/>
            <a:ext cx="3505200" cy="525779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a:t>8 nearby </a:t>
            </a:r>
            <a:r>
              <a:rPr lang="en-US" sz="2000" dirty="0" smtClean="0"/>
              <a:t>warps in the screen of the </a:t>
            </a:r>
            <a:r>
              <a:rPr lang="en-US" sz="2000" dirty="0"/>
              <a:t>same </a:t>
            </a:r>
            <a:r>
              <a:rPr lang="en-US" sz="2000" dirty="0" smtClean="0"/>
              <a:t>SM group make </a:t>
            </a:r>
            <a:r>
              <a:rPr lang="en-US" sz="2000" dirty="0"/>
              <a:t>a tile</a:t>
            </a:r>
          </a:p>
          <a:p>
            <a:r>
              <a:rPr lang="en-US" sz="2000" dirty="0" smtClean="0"/>
              <a:t>4 </a:t>
            </a:r>
            <a:r>
              <a:rPr lang="en-US" sz="2000" dirty="0"/>
              <a:t>group of </a:t>
            </a:r>
            <a:r>
              <a:rPr lang="en-US" sz="2000" dirty="0" smtClean="0"/>
              <a:t>SM that share task: SM 0-4</a:t>
            </a:r>
            <a:r>
              <a:rPr lang="en-US" sz="2000" dirty="0"/>
              <a:t>, SM 1-5, SM 2-6 and SM 3</a:t>
            </a:r>
            <a:endParaRPr lang="en-US" sz="2000" dirty="0" smtClean="0"/>
          </a:p>
          <a:p>
            <a:r>
              <a:rPr lang="en-US" sz="2000" dirty="0" smtClean="0"/>
              <a:t>The </a:t>
            </a:r>
            <a:r>
              <a:rPr lang="en-US" sz="2000" dirty="0" smtClean="0"/>
              <a:t>warps in the same tile start together.</a:t>
            </a:r>
          </a:p>
          <a:p>
            <a:r>
              <a:rPr lang="en-US" sz="2000" dirty="0" smtClean="0"/>
              <a:t>A tile has to finish all task before start a new </a:t>
            </a:r>
            <a:r>
              <a:rPr lang="en-US" sz="2000" dirty="0" smtClean="0"/>
              <a:t>one</a:t>
            </a:r>
            <a:endParaRPr lang="en-US" sz="2000" dirty="0" smtClean="0"/>
          </a:p>
          <a:p>
            <a:endParaRPr lang="en-US" sz="2000" dirty="0"/>
          </a:p>
          <a:p>
            <a:pPr marL="114300" indent="0">
              <a:buNone/>
            </a:pPr>
            <a:r>
              <a:rPr lang="en-US" sz="2000" b="1" dirty="0" smtClean="0"/>
              <a:t>These constrains may break the parallelisms</a:t>
            </a:r>
          </a:p>
          <a:p>
            <a:endParaRPr lang="en-US" sz="2000" dirty="0" smtClean="0"/>
          </a:p>
        </p:txBody>
      </p:sp>
    </p:spTree>
    <p:extLst>
      <p:ext uri="{BB962C8B-B14F-4D97-AF65-F5344CB8AC3E}">
        <p14:creationId xmlns:p14="http://schemas.microsoft.com/office/powerpoint/2010/main" val="3871596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t>
            </a:r>
            <a:r>
              <a:rPr lang="en-US" dirty="0"/>
              <a:t>Experiments: </a:t>
            </a:r>
            <a:r>
              <a:rPr lang="en-US" sz="3200" dirty="0" smtClean="0"/>
              <a:t>Time-line</a:t>
            </a:r>
            <a:endParaRPr lang="en-US" dirty="0"/>
          </a:p>
        </p:txBody>
      </p:sp>
      <p:sp>
        <p:nvSpPr>
          <p:cNvPr id="4" name="Slide Number Placeholder 3"/>
          <p:cNvSpPr>
            <a:spLocks noGrp="1"/>
          </p:cNvSpPr>
          <p:nvPr>
            <p:ph type="sldNum" sz="quarter" idx="12"/>
          </p:nvPr>
        </p:nvSpPr>
        <p:spPr/>
        <p:txBody>
          <a:bodyPr/>
          <a:lstStyle/>
          <a:p>
            <a:fld id="{23DA9ED2-C040-4F60-9591-A41A3076276A}" type="slidenum">
              <a:rPr lang="en-US" smtClean="0"/>
              <a:t>16</a:t>
            </a:fld>
            <a:endParaRPr lang="en-US"/>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9200"/>
            <a:ext cx="8229600" cy="5562600"/>
          </a:xfrm>
          <a:prstGeom prst="rect">
            <a:avLst/>
          </a:prstGeom>
        </p:spPr>
      </p:pic>
    </p:spTree>
    <p:extLst>
      <p:ext uri="{BB962C8B-B14F-4D97-AF65-F5344CB8AC3E}">
        <p14:creationId xmlns:p14="http://schemas.microsoft.com/office/powerpoint/2010/main" val="4162043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Analyzation</a:t>
            </a:r>
            <a:endParaRPr lang="en-US" dirty="0"/>
          </a:p>
        </p:txBody>
      </p:sp>
      <p:sp>
        <p:nvSpPr>
          <p:cNvPr id="5" name="Slide Number Placeholder 4"/>
          <p:cNvSpPr>
            <a:spLocks noGrp="1"/>
          </p:cNvSpPr>
          <p:nvPr>
            <p:ph type="sldNum" sz="quarter" idx="12"/>
          </p:nvPr>
        </p:nvSpPr>
        <p:spPr/>
        <p:txBody>
          <a:bodyPr/>
          <a:lstStyle/>
          <a:p>
            <a:fld id="{23DA9ED2-C040-4F60-9591-A41A3076276A}" type="slidenum">
              <a:rPr lang="en-US" smtClean="0"/>
              <a:t>17</a:t>
            </a:fld>
            <a:endParaRPr lang="en-US"/>
          </a:p>
        </p:txBody>
      </p:sp>
      <p:pic>
        <p:nvPicPr>
          <p:cNvPr id="5121" name="Picture 1" descr="E:\Docs\MoSIG\InternshipM1\Final report\timeline_blo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513314"/>
            <a:ext cx="5410200" cy="5192286"/>
          </a:xfrm>
          <a:prstGeom prst="rect">
            <a:avLst/>
          </a:prstGeom>
          <a:noFill/>
          <a:ln w="19050">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Oval 7"/>
          <p:cNvSpPr/>
          <p:nvPr/>
        </p:nvSpPr>
        <p:spPr>
          <a:xfrm>
            <a:off x="4953000" y="1295400"/>
            <a:ext cx="2286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743200"/>
            <a:ext cx="4038600" cy="4038600"/>
          </a:xfrm>
          <a:prstGeom prst="rect">
            <a:avLst/>
          </a:prstGeom>
          <a:effectLst>
            <a:outerShdw blurRad="50800" dist="50800" dir="5400000" algn="ctr" rotWithShape="0">
              <a:schemeClr val="tx1"/>
            </a:outerShdw>
          </a:effectLst>
        </p:spPr>
      </p:pic>
      <p:sp>
        <p:nvSpPr>
          <p:cNvPr id="9" name="Rectangle 8"/>
          <p:cNvSpPr/>
          <p:nvPr/>
        </p:nvSpPr>
        <p:spPr>
          <a:xfrm>
            <a:off x="5549900" y="3632200"/>
            <a:ext cx="2667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5816600" y="2133601"/>
            <a:ext cx="1346200" cy="16128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1"/>
          </p:cNvCxnSpPr>
          <p:nvPr/>
        </p:nvCxnSpPr>
        <p:spPr>
          <a:xfrm flipH="1" flipV="1">
            <a:off x="5029200" y="2133600"/>
            <a:ext cx="520700" cy="1612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52400" y="1533436"/>
            <a:ext cx="2743200" cy="2862322"/>
          </a:xfrm>
          <a:prstGeom prst="rect">
            <a:avLst/>
          </a:prstGeom>
        </p:spPr>
        <p:txBody>
          <a:bodyPr wrap="square">
            <a:spAutoFit/>
          </a:bodyPr>
          <a:lstStyle/>
          <a:p>
            <a:pPr marL="342900" lvl="0" indent="-342900">
              <a:buFont typeface="Arial" panose="020B0604020202020204" pitchFamily="34" charset="0"/>
              <a:buChar char="•"/>
            </a:pPr>
            <a:r>
              <a:rPr lang="en-US" sz="2000" dirty="0" smtClean="0"/>
              <a:t>The warps in the same block will start at the same time, </a:t>
            </a:r>
          </a:p>
          <a:p>
            <a:pPr marL="342900" lvl="0" indent="-342900">
              <a:buFont typeface="Arial" panose="020B0604020202020204" pitchFamily="34" charset="0"/>
              <a:buChar char="•"/>
            </a:pPr>
            <a:r>
              <a:rPr lang="en-US" sz="2000" dirty="0" smtClean="0"/>
              <a:t>If all 7 warps finished their task they still have to wait for the last one before starting any new task. </a:t>
            </a:r>
            <a:endParaRPr lang="en-US" sz="2000" dirty="0"/>
          </a:p>
        </p:txBody>
      </p:sp>
    </p:spTree>
    <p:extLst>
      <p:ext uri="{BB962C8B-B14F-4D97-AF65-F5344CB8AC3E}">
        <p14:creationId xmlns:p14="http://schemas.microsoft.com/office/powerpoint/2010/main" val="3179015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lvl="0"/>
            <a:r>
              <a:rPr lang="en-US" dirty="0" smtClean="0"/>
              <a:t>Because of the algorithms of Ray-marching, rendering cost of the object’s silhouette is very high.</a:t>
            </a:r>
          </a:p>
          <a:p>
            <a:pPr lvl="0"/>
            <a:r>
              <a:rPr lang="en-US" dirty="0" smtClean="0"/>
              <a:t>The </a:t>
            </a:r>
            <a:r>
              <a:rPr lang="en-US" dirty="0"/>
              <a:t>warps in the same block will start at the same time, if all 7 warps finished their task they still have to wait for the last one before starting any new task. </a:t>
            </a:r>
          </a:p>
          <a:p>
            <a:pPr lvl="0"/>
            <a:r>
              <a:rPr lang="en-US" dirty="0" smtClean="0"/>
              <a:t>This </a:t>
            </a:r>
            <a:r>
              <a:rPr lang="en-US" dirty="0"/>
              <a:t>breaks the parallelism of </a:t>
            </a:r>
            <a:r>
              <a:rPr lang="en-US" dirty="0" smtClean="0"/>
              <a:t>GPU</a:t>
            </a:r>
          </a:p>
          <a:p>
            <a:pPr marL="114300" lvl="0" indent="0">
              <a:buNone/>
            </a:pPr>
            <a:r>
              <a:rPr lang="en-US" b="1" dirty="0" smtClean="0">
                <a:solidFill>
                  <a:srgbClr val="0070C0"/>
                </a:solidFill>
              </a:rPr>
              <a:t>=&gt; Because of this, a few complex pixels may hugely impact the rendering performances</a:t>
            </a:r>
          </a:p>
          <a:p>
            <a:endParaRPr lang="en-US" dirty="0"/>
          </a:p>
        </p:txBody>
      </p:sp>
      <p:sp>
        <p:nvSpPr>
          <p:cNvPr id="4" name="Slide Number Placeholder 3"/>
          <p:cNvSpPr>
            <a:spLocks noGrp="1"/>
          </p:cNvSpPr>
          <p:nvPr>
            <p:ph type="sldNum" sz="quarter" idx="12"/>
          </p:nvPr>
        </p:nvSpPr>
        <p:spPr/>
        <p:txBody>
          <a:bodyPr/>
          <a:lstStyle/>
          <a:p>
            <a:fld id="{23DA9ED2-C040-4F60-9591-A41A3076276A}" type="slidenum">
              <a:rPr lang="en-US" smtClean="0"/>
              <a:t>18</a:t>
            </a:fld>
            <a:endParaRPr lang="en-US"/>
          </a:p>
        </p:txBody>
      </p:sp>
    </p:spTree>
    <p:extLst>
      <p:ext uri="{BB962C8B-B14F-4D97-AF65-F5344CB8AC3E}">
        <p14:creationId xmlns:p14="http://schemas.microsoft.com/office/powerpoint/2010/main" val="4151251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a:t>
            </a:r>
            <a:endParaRPr lang="en-US" dirty="0"/>
          </a:p>
        </p:txBody>
      </p:sp>
      <p:sp>
        <p:nvSpPr>
          <p:cNvPr id="3" name="Content Placeholder 2"/>
          <p:cNvSpPr>
            <a:spLocks noGrp="1"/>
          </p:cNvSpPr>
          <p:nvPr>
            <p:ph idx="1"/>
          </p:nvPr>
        </p:nvSpPr>
        <p:spPr>
          <a:xfrm>
            <a:off x="152400" y="1600200"/>
            <a:ext cx="2743200" cy="4800600"/>
          </a:xfrm>
        </p:spPr>
        <p:txBody>
          <a:bodyPr/>
          <a:lstStyle/>
          <a:p>
            <a:pPr lvl="0"/>
            <a:r>
              <a:rPr lang="en-US" dirty="0" smtClean="0"/>
              <a:t>Explain about the idle time between warp calls </a:t>
            </a:r>
          </a:p>
          <a:p>
            <a:pPr lvl="0"/>
            <a:r>
              <a:rPr lang="en-US" dirty="0" smtClean="0"/>
              <a:t>Improve the visualization of the time-line</a:t>
            </a:r>
          </a:p>
          <a:p>
            <a:endParaRPr lang="en-US" dirty="0"/>
          </a:p>
        </p:txBody>
      </p:sp>
      <p:sp>
        <p:nvSpPr>
          <p:cNvPr id="4" name="Slide Number Placeholder 3"/>
          <p:cNvSpPr>
            <a:spLocks noGrp="1"/>
          </p:cNvSpPr>
          <p:nvPr>
            <p:ph type="sldNum" sz="quarter" idx="12"/>
          </p:nvPr>
        </p:nvSpPr>
        <p:spPr/>
        <p:txBody>
          <a:bodyPr/>
          <a:lstStyle/>
          <a:p>
            <a:fld id="{23DA9ED2-C040-4F60-9591-A41A3076276A}" type="slidenum">
              <a:rPr lang="en-US" smtClean="0"/>
              <a:t>19</a:t>
            </a:fld>
            <a:endParaRPr lang="en-US"/>
          </a:p>
        </p:txBody>
      </p:sp>
      <p:pic>
        <p:nvPicPr>
          <p:cNvPr id="5" name="Picture 1" descr="E:\Docs\MoSIG\InternshipM1\Final report\timeline_blo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513314"/>
            <a:ext cx="5410200" cy="5192286"/>
          </a:xfrm>
          <a:prstGeom prst="rect">
            <a:avLst/>
          </a:prstGeom>
          <a:noFill/>
          <a:ln w="19050">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a:xfrm>
            <a:off x="4724400" y="3200400"/>
            <a:ext cx="21336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051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Problem</a:t>
            </a:r>
          </a:p>
          <a:p>
            <a:r>
              <a:rPr lang="en-US" dirty="0" smtClean="0"/>
              <a:t>Previous works</a:t>
            </a:r>
          </a:p>
          <a:p>
            <a:r>
              <a:rPr lang="en-US" dirty="0" smtClean="0"/>
              <a:t>Difficulties</a:t>
            </a:r>
          </a:p>
          <a:p>
            <a:r>
              <a:rPr lang="en-US" dirty="0" smtClean="0"/>
              <a:t>Our Approach</a:t>
            </a:r>
          </a:p>
          <a:p>
            <a:r>
              <a:rPr lang="en-US" dirty="0" smtClean="0"/>
              <a:t>Our Experiments</a:t>
            </a:r>
          </a:p>
          <a:p>
            <a:r>
              <a:rPr lang="en-US" dirty="0" smtClean="0"/>
              <a:t>Conclusion</a:t>
            </a:r>
          </a:p>
          <a:p>
            <a:r>
              <a:rPr lang="en-US" dirty="0" smtClean="0"/>
              <a:t>Further research</a:t>
            </a:r>
            <a:endParaRPr lang="en-US" dirty="0"/>
          </a:p>
        </p:txBody>
      </p:sp>
      <p:sp>
        <p:nvSpPr>
          <p:cNvPr id="4" name="Slide Number Placeholder 3"/>
          <p:cNvSpPr>
            <a:spLocks noGrp="1"/>
          </p:cNvSpPr>
          <p:nvPr>
            <p:ph type="sldNum" sz="quarter" idx="12"/>
          </p:nvPr>
        </p:nvSpPr>
        <p:spPr/>
        <p:txBody>
          <a:bodyPr/>
          <a:lstStyle/>
          <a:p>
            <a:fld id="{23DA9ED2-C040-4F60-9591-A41A3076276A}" type="slidenum">
              <a:rPr lang="en-US" smtClean="0"/>
              <a:t>2</a:t>
            </a:fld>
            <a:endParaRPr lang="en-US"/>
          </a:p>
        </p:txBody>
      </p:sp>
    </p:spTree>
    <p:extLst>
      <p:ext uri="{BB962C8B-B14F-4D97-AF65-F5344CB8AC3E}">
        <p14:creationId xmlns:p14="http://schemas.microsoft.com/office/powerpoint/2010/main" val="3466800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3DA9ED2-C040-4F60-9591-A41A3076276A}" type="slidenum">
              <a:rPr lang="en-US" smtClean="0"/>
              <a:t>20</a:t>
            </a:fld>
            <a:endParaRPr lang="en-US"/>
          </a:p>
        </p:txBody>
      </p:sp>
    </p:spTree>
    <p:extLst>
      <p:ext uri="{BB962C8B-B14F-4D97-AF65-F5344CB8AC3E}">
        <p14:creationId xmlns:p14="http://schemas.microsoft.com/office/powerpoint/2010/main" val="1123312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457200" y="1232615"/>
            <a:ext cx="8229600" cy="1523999"/>
          </a:xfrm>
        </p:spPr>
        <p:txBody>
          <a:bodyPr>
            <a:normAutofit/>
          </a:bodyPr>
          <a:lstStyle/>
          <a:p>
            <a:r>
              <a:rPr lang="en-US" dirty="0"/>
              <a:t>“The game FPS is always drop very slow when the camera facing </a:t>
            </a:r>
            <a:r>
              <a:rPr lang="en-US" dirty="0" smtClean="0"/>
              <a:t>at some </a:t>
            </a:r>
            <a:r>
              <a:rPr lang="en-US" dirty="0"/>
              <a:t>direction</a:t>
            </a:r>
            <a:r>
              <a:rPr lang="en-US" dirty="0" smtClean="0"/>
              <a:t>” =&gt; </a:t>
            </a:r>
            <a:r>
              <a:rPr lang="en-US" b="1" dirty="0" smtClean="0"/>
              <a:t>what is the reason?</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4615"/>
            <a:ext cx="8458200" cy="4863385"/>
          </a:xfrm>
          <a:prstGeom prst="rect">
            <a:avLst/>
          </a:prstGeom>
        </p:spPr>
      </p:pic>
      <p:sp>
        <p:nvSpPr>
          <p:cNvPr id="5" name="Slide Number Placeholder 4"/>
          <p:cNvSpPr>
            <a:spLocks noGrp="1"/>
          </p:cNvSpPr>
          <p:nvPr>
            <p:ph type="sldNum" sz="quarter" idx="12"/>
          </p:nvPr>
        </p:nvSpPr>
        <p:spPr/>
        <p:txBody>
          <a:bodyPr/>
          <a:lstStyle/>
          <a:p>
            <a:fld id="{23DA9ED2-C040-4F60-9591-A41A3076276A}" type="slidenum">
              <a:rPr lang="en-US" smtClean="0"/>
              <a:t>3</a:t>
            </a:fld>
            <a:endParaRPr lang="en-US"/>
          </a:p>
        </p:txBody>
      </p:sp>
    </p:spTree>
    <p:extLst>
      <p:ext uri="{BB962C8B-B14F-4D97-AF65-F5344CB8AC3E}">
        <p14:creationId xmlns:p14="http://schemas.microsoft.com/office/powerpoint/2010/main" val="363861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a:t>
            </a:r>
            <a:r>
              <a:rPr lang="en-US" sz="3200" dirty="0" smtClean="0"/>
              <a:t>Ray-marching</a:t>
            </a:r>
            <a:endParaRPr lang="en-US" dirty="0"/>
          </a:p>
        </p:txBody>
      </p:sp>
      <p:sp>
        <p:nvSpPr>
          <p:cNvPr id="3" name="Content Placeholder 2"/>
          <p:cNvSpPr>
            <a:spLocks noGrp="1"/>
          </p:cNvSpPr>
          <p:nvPr>
            <p:ph idx="1"/>
          </p:nvPr>
        </p:nvSpPr>
        <p:spPr>
          <a:xfrm>
            <a:off x="457200" y="1600201"/>
            <a:ext cx="8229600" cy="1523999"/>
          </a:xfrm>
        </p:spPr>
        <p:txBody>
          <a:bodyPr>
            <a:normAutofit/>
          </a:bodyPr>
          <a:lstStyle/>
          <a:p>
            <a:r>
              <a:rPr lang="en-US" sz="2000" dirty="0" smtClean="0"/>
              <a:t>Ray-marching: A rendering technique that’s used widely in game programming.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971800"/>
            <a:ext cx="5264937" cy="3276600"/>
          </a:xfrm>
          <a:prstGeom prst="rect">
            <a:avLst/>
          </a:prstGeom>
        </p:spPr>
      </p:pic>
      <p:sp>
        <p:nvSpPr>
          <p:cNvPr id="5" name="Slide Number Placeholder 4"/>
          <p:cNvSpPr>
            <a:spLocks noGrp="1"/>
          </p:cNvSpPr>
          <p:nvPr>
            <p:ph type="sldNum" sz="quarter" idx="12"/>
          </p:nvPr>
        </p:nvSpPr>
        <p:spPr/>
        <p:txBody>
          <a:bodyPr/>
          <a:lstStyle/>
          <a:p>
            <a:fld id="{23DA9ED2-C040-4F60-9591-A41A3076276A}" type="slidenum">
              <a:rPr lang="en-US" smtClean="0"/>
              <a:t>4</a:t>
            </a:fld>
            <a:endParaRPr lang="en-US"/>
          </a:p>
        </p:txBody>
      </p:sp>
    </p:spTree>
    <p:extLst>
      <p:ext uri="{BB962C8B-B14F-4D97-AF65-F5344CB8AC3E}">
        <p14:creationId xmlns:p14="http://schemas.microsoft.com/office/powerpoint/2010/main" val="1418266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work: </a:t>
            </a:r>
            <a:r>
              <a:rPr lang="en-US" sz="3200" dirty="0"/>
              <a:t>Ray-marching</a:t>
            </a:r>
            <a:endParaRPr lang="en-US" dirty="0"/>
          </a:p>
        </p:txBody>
      </p:sp>
      <p:sp>
        <p:nvSpPr>
          <p:cNvPr id="7" name="Content Placeholder 2"/>
          <p:cNvSpPr txBox="1">
            <a:spLocks/>
          </p:cNvSpPr>
          <p:nvPr/>
        </p:nvSpPr>
        <p:spPr>
          <a:xfrm>
            <a:off x="0" y="1600201"/>
            <a:ext cx="3505200" cy="525779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smtClean="0"/>
              <a:t>For the parallelism GPU </a:t>
            </a:r>
          </a:p>
          <a:p>
            <a:pPr marL="114300" indent="0">
              <a:buNone/>
            </a:pPr>
            <a:r>
              <a:rPr lang="en-US" sz="2000" dirty="0" err="1" smtClean="0"/>
              <a:t>Nvidia</a:t>
            </a:r>
            <a:r>
              <a:rPr lang="en-US" sz="2000" dirty="0" smtClean="0"/>
              <a:t> GTX 670 is design with 7 SMs </a:t>
            </a:r>
            <a:r>
              <a:rPr lang="en-US" sz="1800" dirty="0" smtClean="0"/>
              <a:t>(</a:t>
            </a:r>
            <a:r>
              <a:rPr lang="en-US" sz="1800" i="1" dirty="0" smtClean="0"/>
              <a:t>Stream Multi-processor)</a:t>
            </a:r>
            <a:endParaRPr lang="en-US" sz="2000" i="1" dirty="0" smtClean="0"/>
          </a:p>
          <a:p>
            <a:pPr marL="114300" indent="0">
              <a:buNone/>
            </a:pPr>
            <a:r>
              <a:rPr lang="en-US" sz="2000" dirty="0" smtClean="0"/>
              <a:t>With total 1344 shader cores. </a:t>
            </a:r>
          </a:p>
          <a:p>
            <a:r>
              <a:rPr lang="en-US" sz="2000" dirty="0" smtClean="0"/>
              <a:t>32 </a:t>
            </a:r>
            <a:r>
              <a:rPr lang="en-US" sz="2000" dirty="0"/>
              <a:t>cores make a 1 warp</a:t>
            </a:r>
          </a:p>
          <a:p>
            <a:pPr marL="114300" indent="0">
              <a:buNone/>
            </a:pPr>
            <a:r>
              <a:rPr lang="en-US" sz="2000" b="1" dirty="0" smtClean="0"/>
              <a:t>Every core in a warp starts and ends at the same time</a:t>
            </a:r>
          </a:p>
          <a:p>
            <a:r>
              <a:rPr lang="en-US" sz="2000" dirty="0" smtClean="0"/>
              <a:t>8 warps make a tile</a:t>
            </a:r>
          </a:p>
          <a:p>
            <a:pPr marL="114300" indent="0">
              <a:buNone/>
            </a:pPr>
            <a:r>
              <a:rPr lang="en-US" sz="2000" b="1" dirty="0"/>
              <a:t>Every </a:t>
            </a:r>
            <a:r>
              <a:rPr lang="en-US" sz="2000" b="1" dirty="0" smtClean="0"/>
              <a:t>warps in </a:t>
            </a:r>
            <a:r>
              <a:rPr lang="en-US" sz="2000" b="1" dirty="0"/>
              <a:t>a </a:t>
            </a:r>
            <a:r>
              <a:rPr lang="en-US" sz="2000" b="1" dirty="0" smtClean="0"/>
              <a:t>tile </a:t>
            </a:r>
            <a:r>
              <a:rPr lang="en-US" sz="2000" b="1" dirty="0"/>
              <a:t>starts </a:t>
            </a:r>
            <a:r>
              <a:rPr lang="en-US" sz="2000" b="1" dirty="0" smtClean="0"/>
              <a:t>together</a:t>
            </a:r>
            <a:endParaRPr lang="en-US" sz="2000" b="1" dirty="0"/>
          </a:p>
          <a:p>
            <a:pPr marL="114300" indent="0">
              <a:buNone/>
            </a:pPr>
            <a:r>
              <a:rPr lang="en-US" sz="2000" b="1" dirty="0" smtClean="0">
                <a:solidFill>
                  <a:srgbClr val="FF0000"/>
                </a:solidFill>
              </a:rPr>
              <a:t>Does 1344 core really run in parallel? </a:t>
            </a:r>
            <a:endParaRPr lang="en-US" sz="2000" b="1" dirty="0">
              <a:solidFill>
                <a:srgbClr val="FF0000"/>
              </a:solidFill>
            </a:endParaRPr>
          </a:p>
          <a:p>
            <a:pPr marL="114300" indent="0">
              <a:buNone/>
            </a:pPr>
            <a:r>
              <a:rPr lang="en-US" sz="2000" b="1" dirty="0" smtClean="0">
                <a:solidFill>
                  <a:srgbClr val="FF0000"/>
                </a:solidFill>
              </a:rPr>
              <a:t>Does it affect the rendering performance? </a:t>
            </a:r>
            <a:endParaRPr lang="en-US" sz="2000" b="1" dirty="0">
              <a:solidFill>
                <a:srgbClr val="FF0000"/>
              </a:solidFill>
            </a:endParaRPr>
          </a:p>
        </p:txBody>
      </p:sp>
      <p:sp>
        <p:nvSpPr>
          <p:cNvPr id="8" name="Slide Number Placeholder 7"/>
          <p:cNvSpPr>
            <a:spLocks noGrp="1"/>
          </p:cNvSpPr>
          <p:nvPr>
            <p:ph type="sldNum" sz="quarter" idx="12"/>
          </p:nvPr>
        </p:nvSpPr>
        <p:spPr/>
        <p:txBody>
          <a:bodyPr/>
          <a:lstStyle/>
          <a:p>
            <a:fld id="{23DA9ED2-C040-4F60-9591-A41A3076276A}" type="slidenum">
              <a:rPr lang="en-US" smtClean="0"/>
              <a:t>5</a:t>
            </a:fld>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3242" y="1371600"/>
            <a:ext cx="5054599" cy="5458968"/>
          </a:xfrm>
        </p:spPr>
      </p:pic>
    </p:spTree>
    <p:extLst>
      <p:ext uri="{BB962C8B-B14F-4D97-AF65-F5344CB8AC3E}">
        <p14:creationId xmlns:p14="http://schemas.microsoft.com/office/powerpoint/2010/main" val="4139797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a:t>
            </a:r>
            <a:endParaRPr lang="en-US" dirty="0"/>
          </a:p>
        </p:txBody>
      </p:sp>
      <p:sp>
        <p:nvSpPr>
          <p:cNvPr id="3" name="Content Placeholder 2"/>
          <p:cNvSpPr>
            <a:spLocks noGrp="1"/>
          </p:cNvSpPr>
          <p:nvPr>
            <p:ph idx="1"/>
          </p:nvPr>
        </p:nvSpPr>
        <p:spPr>
          <a:xfrm>
            <a:off x="457200" y="1600201"/>
            <a:ext cx="8229600" cy="1523999"/>
          </a:xfrm>
        </p:spPr>
        <p:txBody>
          <a:bodyPr>
            <a:normAutofit/>
          </a:bodyPr>
          <a:lstStyle/>
          <a:p>
            <a:r>
              <a:rPr lang="en-US" dirty="0"/>
              <a:t>GPU shader is a closed process whose the output is only a color vector of  4 float number RGBA of a </a:t>
            </a:r>
            <a:r>
              <a:rPr lang="en-US" dirty="0" smtClean="0"/>
              <a:t>pixel.</a:t>
            </a:r>
          </a:p>
          <a:p>
            <a:r>
              <a:rPr lang="en-US" dirty="0" smtClean="0"/>
              <a:t>Color </a:t>
            </a:r>
            <a:r>
              <a:rPr lang="en-US" dirty="0"/>
              <a:t>buffer’s precision is very limit which may loose the precious information</a:t>
            </a:r>
            <a:endParaRPr lang="en-US" dirty="0" smtClean="0"/>
          </a:p>
        </p:txBody>
      </p:sp>
      <p:sp>
        <p:nvSpPr>
          <p:cNvPr id="4" name="Slide Number Placeholder 3"/>
          <p:cNvSpPr>
            <a:spLocks noGrp="1"/>
          </p:cNvSpPr>
          <p:nvPr>
            <p:ph type="sldNum" sz="quarter" idx="12"/>
          </p:nvPr>
        </p:nvSpPr>
        <p:spPr/>
        <p:txBody>
          <a:bodyPr/>
          <a:lstStyle/>
          <a:p>
            <a:fld id="{23DA9ED2-C040-4F60-9591-A41A3076276A}" type="slidenum">
              <a:rPr lang="en-US" smtClean="0"/>
              <a:t>6</a:t>
            </a:fld>
            <a:endParaRPr lang="en-US"/>
          </a:p>
        </p:txBody>
      </p:sp>
    </p:spTree>
    <p:extLst>
      <p:ext uri="{BB962C8B-B14F-4D97-AF65-F5344CB8AC3E}">
        <p14:creationId xmlns:p14="http://schemas.microsoft.com/office/powerpoint/2010/main" val="7745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lstStyle/>
          <a:p>
            <a:r>
              <a:rPr lang="en-US" dirty="0" smtClean="0"/>
              <a:t>Use OpenGL extension for the info</a:t>
            </a:r>
          </a:p>
          <a:p>
            <a:r>
              <a:rPr lang="en-US" dirty="0" smtClean="0"/>
              <a:t>Encode the info to color</a:t>
            </a:r>
          </a:p>
          <a:p>
            <a:r>
              <a:rPr lang="en-US" dirty="0" smtClean="0"/>
              <a:t>Read the color buffer =&gt; retrieve the info</a:t>
            </a:r>
          </a:p>
          <a:p>
            <a:r>
              <a:rPr lang="en-US" dirty="0" smtClean="0"/>
              <a:t>Analyze the info</a:t>
            </a:r>
          </a:p>
          <a:p>
            <a:r>
              <a:rPr lang="en-US" dirty="0" smtClean="0"/>
              <a:t>Make conclusion</a:t>
            </a:r>
            <a:endParaRPr lang="en-US" dirty="0"/>
          </a:p>
        </p:txBody>
      </p:sp>
      <p:sp>
        <p:nvSpPr>
          <p:cNvPr id="4" name="Slide Number Placeholder 3"/>
          <p:cNvSpPr>
            <a:spLocks noGrp="1"/>
          </p:cNvSpPr>
          <p:nvPr>
            <p:ph type="sldNum" sz="quarter" idx="12"/>
          </p:nvPr>
        </p:nvSpPr>
        <p:spPr/>
        <p:txBody>
          <a:bodyPr/>
          <a:lstStyle/>
          <a:p>
            <a:fld id="{23DA9ED2-C040-4F60-9591-A41A3076276A}" type="slidenum">
              <a:rPr lang="en-US" smtClean="0"/>
              <a:t>7</a:t>
            </a:fld>
            <a:endParaRPr lang="en-US"/>
          </a:p>
        </p:txBody>
      </p:sp>
    </p:spTree>
    <p:extLst>
      <p:ext uri="{BB962C8B-B14F-4D97-AF65-F5344CB8AC3E}">
        <p14:creationId xmlns:p14="http://schemas.microsoft.com/office/powerpoint/2010/main" val="1809328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Experiments:</a:t>
            </a:r>
            <a:r>
              <a:rPr lang="en-US" sz="3200" dirty="0" smtClean="0"/>
              <a:t> Algorithmic cost</a:t>
            </a:r>
            <a:endParaRPr lang="en-US" sz="3200" dirty="0"/>
          </a:p>
        </p:txBody>
      </p:sp>
      <p:sp>
        <p:nvSpPr>
          <p:cNvPr id="3" name="Content Placeholder 2"/>
          <p:cNvSpPr>
            <a:spLocks noGrp="1"/>
          </p:cNvSpPr>
          <p:nvPr>
            <p:ph idx="1"/>
          </p:nvPr>
        </p:nvSpPr>
        <p:spPr/>
        <p:txBody>
          <a:bodyPr/>
          <a:lstStyle/>
          <a:p>
            <a:pPr lvl="1"/>
            <a:r>
              <a:rPr lang="en-US" dirty="0" smtClean="0"/>
              <a:t>The number of steps =&gt; Gray map</a:t>
            </a:r>
          </a:p>
          <a:p>
            <a:pPr marL="457200" lvl="1" indent="0">
              <a:buNone/>
            </a:pPr>
            <a:endParaRPr lang="en-US" dirty="0"/>
          </a:p>
        </p:txBody>
      </p:sp>
      <p:sp>
        <p:nvSpPr>
          <p:cNvPr id="6" name="Slide Number Placeholder 5"/>
          <p:cNvSpPr>
            <a:spLocks noGrp="1"/>
          </p:cNvSpPr>
          <p:nvPr>
            <p:ph type="sldNum" sz="quarter" idx="12"/>
          </p:nvPr>
        </p:nvSpPr>
        <p:spPr/>
        <p:txBody>
          <a:bodyPr/>
          <a:lstStyle/>
          <a:p>
            <a:fld id="{23DA9ED2-C040-4F60-9591-A41A3076276A}" type="slidenum">
              <a:rPr lang="en-US" smtClean="0"/>
              <a:t>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057400"/>
            <a:ext cx="4711111" cy="4571429"/>
          </a:xfrm>
          <a:prstGeom prst="rect">
            <a:avLst/>
          </a:prstGeom>
        </p:spPr>
      </p:pic>
    </p:spTree>
    <p:extLst>
      <p:ext uri="{BB962C8B-B14F-4D97-AF65-F5344CB8AC3E}">
        <p14:creationId xmlns:p14="http://schemas.microsoft.com/office/powerpoint/2010/main" val="3453050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Experiments:</a:t>
            </a:r>
            <a:r>
              <a:rPr lang="en-US" sz="3200" dirty="0" smtClean="0"/>
              <a:t> Algorithmic cost</a:t>
            </a:r>
            <a:endParaRPr lang="en-US" sz="3200" dirty="0"/>
          </a:p>
        </p:txBody>
      </p:sp>
      <p:sp>
        <p:nvSpPr>
          <p:cNvPr id="3" name="Content Placeholder 2"/>
          <p:cNvSpPr>
            <a:spLocks noGrp="1"/>
          </p:cNvSpPr>
          <p:nvPr>
            <p:ph idx="1"/>
          </p:nvPr>
        </p:nvSpPr>
        <p:spPr/>
        <p:txBody>
          <a:bodyPr/>
          <a:lstStyle/>
          <a:p>
            <a:pPr lvl="1"/>
            <a:r>
              <a:rPr lang="en-US" dirty="0" smtClean="0"/>
              <a:t>The number of steps =&gt; Gray map</a:t>
            </a:r>
          </a:p>
          <a:p>
            <a:pPr marL="457200" lvl="1" indent="0">
              <a:buNone/>
            </a:pPr>
            <a:endParaRPr lang="en-US" dirty="0"/>
          </a:p>
        </p:txBody>
      </p:sp>
      <p:sp>
        <p:nvSpPr>
          <p:cNvPr id="6" name="Slide Number Placeholder 5"/>
          <p:cNvSpPr>
            <a:spLocks noGrp="1"/>
          </p:cNvSpPr>
          <p:nvPr>
            <p:ph type="sldNum" sz="quarter" idx="12"/>
          </p:nvPr>
        </p:nvSpPr>
        <p:spPr/>
        <p:txBody>
          <a:bodyPr/>
          <a:lstStyle/>
          <a:p>
            <a:fld id="{23DA9ED2-C040-4F60-9591-A41A3076276A}" type="slidenum">
              <a:rPr lang="en-US" smtClean="0"/>
              <a:t>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057400"/>
            <a:ext cx="4709160" cy="4551134"/>
          </a:xfrm>
          <a:prstGeom prst="rect">
            <a:avLst/>
          </a:prstGeom>
        </p:spPr>
      </p:pic>
    </p:spTree>
    <p:extLst>
      <p:ext uri="{BB962C8B-B14F-4D97-AF65-F5344CB8AC3E}">
        <p14:creationId xmlns:p14="http://schemas.microsoft.com/office/powerpoint/2010/main" val="4248310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1660</TotalTime>
  <Words>1225</Words>
  <Application>Microsoft Office PowerPoint</Application>
  <PresentationFormat>On-screen Show (4:3)</PresentationFormat>
  <Paragraphs>239</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Adjacency</vt:lpstr>
      <vt:lpstr>Studying &amp; profiling the GPU performances of 3D ray-marchers</vt:lpstr>
      <vt:lpstr>Outline</vt:lpstr>
      <vt:lpstr>Problem</vt:lpstr>
      <vt:lpstr>Previous work: Ray-marching</vt:lpstr>
      <vt:lpstr>Previous work: Ray-marching</vt:lpstr>
      <vt:lpstr>Difficulties</vt:lpstr>
      <vt:lpstr>Our Approach</vt:lpstr>
      <vt:lpstr>Our Experiments: Algorithmic cost</vt:lpstr>
      <vt:lpstr>Our Experiments: Algorithmic cost</vt:lpstr>
      <vt:lpstr>Our Experiments: Time cost</vt:lpstr>
      <vt:lpstr>Our Experiments: Time cost</vt:lpstr>
      <vt:lpstr>Our Experiments: Time cost</vt:lpstr>
      <vt:lpstr>Our Experiments: Time cost</vt:lpstr>
      <vt:lpstr>Our Experiments: Time line</vt:lpstr>
      <vt:lpstr>Our Experiments: Time line</vt:lpstr>
      <vt:lpstr>Our Experiments: Time-line</vt:lpstr>
      <vt:lpstr>Analyzation</vt:lpstr>
      <vt:lpstr>Conclusion</vt:lpstr>
      <vt:lpstr>Further research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and profiling the GPU performances of 3D ray-marchers</dc:title>
  <dc:creator>MEO</dc:creator>
  <cp:lastModifiedBy>MEO</cp:lastModifiedBy>
  <cp:revision>153</cp:revision>
  <cp:lastPrinted>2018-06-10T17:05:43Z</cp:lastPrinted>
  <dcterms:created xsi:type="dcterms:W3CDTF">2018-06-09T18:38:40Z</dcterms:created>
  <dcterms:modified xsi:type="dcterms:W3CDTF">2018-06-13T12:33:01Z</dcterms:modified>
</cp:coreProperties>
</file>